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1"/>
  </p:notesMasterIdLst>
  <p:handoutMasterIdLst>
    <p:handoutMasterId r:id="rId22"/>
  </p:handoutMasterIdLst>
  <p:sldIdLst>
    <p:sldId id="262" r:id="rId2"/>
    <p:sldId id="256" r:id="rId3"/>
    <p:sldId id="272" r:id="rId4"/>
    <p:sldId id="290" r:id="rId5"/>
    <p:sldId id="291" r:id="rId6"/>
    <p:sldId id="298" r:id="rId7"/>
    <p:sldId id="292" r:id="rId8"/>
    <p:sldId id="293" r:id="rId9"/>
    <p:sldId id="294" r:id="rId10"/>
    <p:sldId id="295" r:id="rId11"/>
    <p:sldId id="269" r:id="rId12"/>
    <p:sldId id="270" r:id="rId13"/>
    <p:sldId id="271" r:id="rId14"/>
    <p:sldId id="296" r:id="rId15"/>
    <p:sldId id="297" r:id="rId16"/>
    <p:sldId id="301" r:id="rId17"/>
    <p:sldId id="302" r:id="rId18"/>
    <p:sldId id="300" r:id="rId19"/>
    <p:sldId id="266" r:id="rId2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99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95" autoAdjust="0"/>
  </p:normalViewPr>
  <p:slideViewPr>
    <p:cSldViewPr snapToGrid="0">
      <p:cViewPr>
        <p:scale>
          <a:sx n="90" d="100"/>
          <a:sy n="90" d="100"/>
        </p:scale>
        <p:origin x="-1608"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7C774EE3-6915-47F0-A62E-4D36DDAEC24A}" type="datetimeFigureOut">
              <a:rPr lang="en-US"/>
              <a:pPr>
                <a:defRPr/>
              </a:pPr>
              <a:t>7/17/2015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A6E9D13A-BCB1-4320-A71E-C501853EE967}" type="slidenum">
              <a:rPr lang="en-US"/>
              <a:pPr>
                <a:defRPr/>
              </a:pPr>
              <a:t>‹#›</a:t>
            </a:fld>
            <a:endParaRPr lang="en-US" dirty="0"/>
          </a:p>
        </p:txBody>
      </p:sp>
    </p:spTree>
    <p:extLst>
      <p:ext uri="{BB962C8B-B14F-4D97-AF65-F5344CB8AC3E}">
        <p14:creationId xmlns:p14="http://schemas.microsoft.com/office/powerpoint/2010/main" val="42050244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DE56A7F4-62CE-4BA2-B189-C259A95488CB}" type="datetimeFigureOut">
              <a:rPr lang="en-US"/>
              <a:pPr>
                <a:defRPr/>
              </a:pPr>
              <a:t>7/17/2015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dirty="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FB62EADB-82D8-46CE-B2E5-7EF0F8542C7E}" type="slidenum">
              <a:rPr lang="en-US"/>
              <a:pPr>
                <a:defRPr/>
              </a:pPr>
              <a:t>‹#›</a:t>
            </a:fld>
            <a:endParaRPr lang="en-US" dirty="0"/>
          </a:p>
        </p:txBody>
      </p:sp>
    </p:spTree>
    <p:extLst>
      <p:ext uri="{BB962C8B-B14F-4D97-AF65-F5344CB8AC3E}">
        <p14:creationId xmlns:p14="http://schemas.microsoft.com/office/powerpoint/2010/main" val="3659903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5650" indent="-290513">
              <a:defRPr>
                <a:solidFill>
                  <a:schemeClr val="tx1"/>
                </a:solidFill>
                <a:latin typeface="Arial" charset="0"/>
              </a:defRPr>
            </a:lvl2pPr>
            <a:lvl3pPr marL="1163638" indent="-231775">
              <a:defRPr>
                <a:solidFill>
                  <a:schemeClr val="tx1"/>
                </a:solidFill>
                <a:latin typeface="Arial" charset="0"/>
              </a:defRPr>
            </a:lvl3pPr>
            <a:lvl4pPr marL="1630363" indent="-231775">
              <a:defRPr>
                <a:solidFill>
                  <a:schemeClr val="tx1"/>
                </a:solidFill>
                <a:latin typeface="Arial" charset="0"/>
              </a:defRPr>
            </a:lvl4pPr>
            <a:lvl5pPr marL="2095500" indent="-231775">
              <a:defRPr>
                <a:solidFill>
                  <a:schemeClr val="tx1"/>
                </a:solidFill>
                <a:latin typeface="Arial" charset="0"/>
              </a:defRPr>
            </a:lvl5pPr>
            <a:lvl6pPr marL="2552700" indent="-231775" eaLnBrk="0" fontAlgn="base" hangingPunct="0">
              <a:spcBef>
                <a:spcPct val="0"/>
              </a:spcBef>
              <a:spcAft>
                <a:spcPct val="0"/>
              </a:spcAft>
              <a:defRPr>
                <a:solidFill>
                  <a:schemeClr val="tx1"/>
                </a:solidFill>
                <a:latin typeface="Arial" charset="0"/>
              </a:defRPr>
            </a:lvl6pPr>
            <a:lvl7pPr marL="3009900" indent="-231775" eaLnBrk="0" fontAlgn="base" hangingPunct="0">
              <a:spcBef>
                <a:spcPct val="0"/>
              </a:spcBef>
              <a:spcAft>
                <a:spcPct val="0"/>
              </a:spcAft>
              <a:defRPr>
                <a:solidFill>
                  <a:schemeClr val="tx1"/>
                </a:solidFill>
                <a:latin typeface="Arial" charset="0"/>
              </a:defRPr>
            </a:lvl7pPr>
            <a:lvl8pPr marL="3467100" indent="-231775" eaLnBrk="0" fontAlgn="base" hangingPunct="0">
              <a:spcBef>
                <a:spcPct val="0"/>
              </a:spcBef>
              <a:spcAft>
                <a:spcPct val="0"/>
              </a:spcAft>
              <a:defRPr>
                <a:solidFill>
                  <a:schemeClr val="tx1"/>
                </a:solidFill>
                <a:latin typeface="Arial" charset="0"/>
              </a:defRPr>
            </a:lvl8pPr>
            <a:lvl9pPr marL="3924300" indent="-231775" eaLnBrk="0" fontAlgn="base" hangingPunct="0">
              <a:spcBef>
                <a:spcPct val="0"/>
              </a:spcBef>
              <a:spcAft>
                <a:spcPct val="0"/>
              </a:spcAft>
              <a:defRPr>
                <a:solidFill>
                  <a:schemeClr val="tx1"/>
                </a:solidFill>
                <a:latin typeface="Arial" charset="0"/>
              </a:defRPr>
            </a:lvl9pPr>
          </a:lstStyle>
          <a:p>
            <a:fld id="{E4568936-A4D7-4B34-B53B-3FAEB7F50ACE}"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5650" indent="-290513">
              <a:defRPr>
                <a:solidFill>
                  <a:schemeClr val="tx1"/>
                </a:solidFill>
                <a:latin typeface="Arial" charset="0"/>
              </a:defRPr>
            </a:lvl2pPr>
            <a:lvl3pPr marL="1163638" indent="-231775">
              <a:defRPr>
                <a:solidFill>
                  <a:schemeClr val="tx1"/>
                </a:solidFill>
                <a:latin typeface="Arial" charset="0"/>
              </a:defRPr>
            </a:lvl3pPr>
            <a:lvl4pPr marL="1630363" indent="-231775">
              <a:defRPr>
                <a:solidFill>
                  <a:schemeClr val="tx1"/>
                </a:solidFill>
                <a:latin typeface="Arial" charset="0"/>
              </a:defRPr>
            </a:lvl4pPr>
            <a:lvl5pPr marL="2095500" indent="-231775">
              <a:defRPr>
                <a:solidFill>
                  <a:schemeClr val="tx1"/>
                </a:solidFill>
                <a:latin typeface="Arial" charset="0"/>
              </a:defRPr>
            </a:lvl5pPr>
            <a:lvl6pPr marL="2552700" indent="-231775" eaLnBrk="0" fontAlgn="base" hangingPunct="0">
              <a:spcBef>
                <a:spcPct val="0"/>
              </a:spcBef>
              <a:spcAft>
                <a:spcPct val="0"/>
              </a:spcAft>
              <a:defRPr>
                <a:solidFill>
                  <a:schemeClr val="tx1"/>
                </a:solidFill>
                <a:latin typeface="Arial" charset="0"/>
              </a:defRPr>
            </a:lvl6pPr>
            <a:lvl7pPr marL="3009900" indent="-231775" eaLnBrk="0" fontAlgn="base" hangingPunct="0">
              <a:spcBef>
                <a:spcPct val="0"/>
              </a:spcBef>
              <a:spcAft>
                <a:spcPct val="0"/>
              </a:spcAft>
              <a:defRPr>
                <a:solidFill>
                  <a:schemeClr val="tx1"/>
                </a:solidFill>
                <a:latin typeface="Arial" charset="0"/>
              </a:defRPr>
            </a:lvl7pPr>
            <a:lvl8pPr marL="3467100" indent="-231775" eaLnBrk="0" fontAlgn="base" hangingPunct="0">
              <a:spcBef>
                <a:spcPct val="0"/>
              </a:spcBef>
              <a:spcAft>
                <a:spcPct val="0"/>
              </a:spcAft>
              <a:defRPr>
                <a:solidFill>
                  <a:schemeClr val="tx1"/>
                </a:solidFill>
                <a:latin typeface="Arial" charset="0"/>
              </a:defRPr>
            </a:lvl8pPr>
            <a:lvl9pPr marL="3924300" indent="-231775" eaLnBrk="0" fontAlgn="base" hangingPunct="0">
              <a:spcBef>
                <a:spcPct val="0"/>
              </a:spcBef>
              <a:spcAft>
                <a:spcPct val="0"/>
              </a:spcAft>
              <a:defRPr>
                <a:solidFill>
                  <a:schemeClr val="tx1"/>
                </a:solidFill>
                <a:latin typeface="Arial" charset="0"/>
              </a:defRPr>
            </a:lvl9pPr>
          </a:lstStyle>
          <a:p>
            <a:fld id="{BA649D04-430B-445A-BE69-91EC9E1A3198}"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5650" indent="-290513">
              <a:defRPr>
                <a:solidFill>
                  <a:schemeClr val="tx1"/>
                </a:solidFill>
                <a:latin typeface="Arial" charset="0"/>
              </a:defRPr>
            </a:lvl2pPr>
            <a:lvl3pPr marL="1163638" indent="-231775">
              <a:defRPr>
                <a:solidFill>
                  <a:schemeClr val="tx1"/>
                </a:solidFill>
                <a:latin typeface="Arial" charset="0"/>
              </a:defRPr>
            </a:lvl3pPr>
            <a:lvl4pPr marL="1630363" indent="-231775">
              <a:defRPr>
                <a:solidFill>
                  <a:schemeClr val="tx1"/>
                </a:solidFill>
                <a:latin typeface="Arial" charset="0"/>
              </a:defRPr>
            </a:lvl4pPr>
            <a:lvl5pPr marL="2095500" indent="-231775">
              <a:defRPr>
                <a:solidFill>
                  <a:schemeClr val="tx1"/>
                </a:solidFill>
                <a:latin typeface="Arial" charset="0"/>
              </a:defRPr>
            </a:lvl5pPr>
            <a:lvl6pPr marL="2552700" indent="-231775" eaLnBrk="0" fontAlgn="base" hangingPunct="0">
              <a:spcBef>
                <a:spcPct val="0"/>
              </a:spcBef>
              <a:spcAft>
                <a:spcPct val="0"/>
              </a:spcAft>
              <a:defRPr>
                <a:solidFill>
                  <a:schemeClr val="tx1"/>
                </a:solidFill>
                <a:latin typeface="Arial" charset="0"/>
              </a:defRPr>
            </a:lvl6pPr>
            <a:lvl7pPr marL="3009900" indent="-231775" eaLnBrk="0" fontAlgn="base" hangingPunct="0">
              <a:spcBef>
                <a:spcPct val="0"/>
              </a:spcBef>
              <a:spcAft>
                <a:spcPct val="0"/>
              </a:spcAft>
              <a:defRPr>
                <a:solidFill>
                  <a:schemeClr val="tx1"/>
                </a:solidFill>
                <a:latin typeface="Arial" charset="0"/>
              </a:defRPr>
            </a:lvl7pPr>
            <a:lvl8pPr marL="3467100" indent="-231775" eaLnBrk="0" fontAlgn="base" hangingPunct="0">
              <a:spcBef>
                <a:spcPct val="0"/>
              </a:spcBef>
              <a:spcAft>
                <a:spcPct val="0"/>
              </a:spcAft>
              <a:defRPr>
                <a:solidFill>
                  <a:schemeClr val="tx1"/>
                </a:solidFill>
                <a:latin typeface="Arial" charset="0"/>
              </a:defRPr>
            </a:lvl8pPr>
            <a:lvl9pPr marL="3924300" indent="-231775" eaLnBrk="0" fontAlgn="base" hangingPunct="0">
              <a:spcBef>
                <a:spcPct val="0"/>
              </a:spcBef>
              <a:spcAft>
                <a:spcPct val="0"/>
              </a:spcAft>
              <a:defRPr>
                <a:solidFill>
                  <a:schemeClr val="tx1"/>
                </a:solidFill>
                <a:latin typeface="Arial" charset="0"/>
              </a:defRPr>
            </a:lvl9pPr>
          </a:lstStyle>
          <a:p>
            <a:fld id="{2C9FC69C-CA3B-41DA-96E6-4C00BFA9C239}" type="slidenum">
              <a:rPr lang="en-US" altLang="en-US" smtClean="0"/>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flipH="1">
            <a:off x="1549400" y="1549400"/>
            <a:ext cx="7938" cy="4826000"/>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Oval 8"/>
          <p:cNvSpPr>
            <a:spLocks noChangeArrowheads="1"/>
          </p:cNvSpPr>
          <p:nvPr/>
        </p:nvSpPr>
        <p:spPr bwMode="auto">
          <a:xfrm>
            <a:off x="627063" y="1897063"/>
            <a:ext cx="287337" cy="279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dirty="0" smtClean="0">
              <a:latin typeface="Times New Roman" pitchFamily="18" charset="0"/>
            </a:endParaRPr>
          </a:p>
        </p:txBody>
      </p:sp>
      <p:sp>
        <p:nvSpPr>
          <p:cNvPr id="6" name="Oval 9"/>
          <p:cNvSpPr>
            <a:spLocks noChangeArrowheads="1"/>
          </p:cNvSpPr>
          <p:nvPr/>
        </p:nvSpPr>
        <p:spPr bwMode="auto">
          <a:xfrm>
            <a:off x="625475" y="2430463"/>
            <a:ext cx="288925" cy="279400"/>
          </a:xfrm>
          <a:prstGeom prst="ellipse">
            <a:avLst/>
          </a:prstGeom>
          <a:solidFill>
            <a:srgbClr val="00008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dirty="0" smtClean="0">
              <a:solidFill>
                <a:srgbClr val="0000FF"/>
              </a:solidFill>
              <a:latin typeface="Times New Roman" pitchFamily="18" charset="0"/>
            </a:endParaRPr>
          </a:p>
        </p:txBody>
      </p:sp>
      <p:sp>
        <p:nvSpPr>
          <p:cNvPr id="7" name="Oval 10"/>
          <p:cNvSpPr>
            <a:spLocks noChangeArrowheads="1"/>
          </p:cNvSpPr>
          <p:nvPr/>
        </p:nvSpPr>
        <p:spPr bwMode="auto">
          <a:xfrm>
            <a:off x="627063" y="2963863"/>
            <a:ext cx="287337" cy="279400"/>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dirty="0" smtClean="0">
              <a:latin typeface="Times New Roman" pitchFamily="18" charset="0"/>
            </a:endParaRPr>
          </a:p>
        </p:txBody>
      </p:sp>
      <p:sp>
        <p:nvSpPr>
          <p:cNvPr id="8" name="Line 12"/>
          <p:cNvSpPr>
            <a:spLocks noChangeShapeType="1"/>
          </p:cNvSpPr>
          <p:nvPr userDrawn="1"/>
        </p:nvSpPr>
        <p:spPr bwMode="auto">
          <a:xfrm>
            <a:off x="2971800" y="965200"/>
            <a:ext cx="5588000" cy="7938"/>
          </a:xfrm>
          <a:prstGeom prst="line">
            <a:avLst/>
          </a:prstGeom>
          <a:noFill/>
          <a:ln w="317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Oval 14"/>
          <p:cNvSpPr>
            <a:spLocks noChangeArrowheads="1"/>
          </p:cNvSpPr>
          <p:nvPr userDrawn="1"/>
        </p:nvSpPr>
        <p:spPr bwMode="auto">
          <a:xfrm>
            <a:off x="627063" y="3497263"/>
            <a:ext cx="287337" cy="279400"/>
          </a:xfrm>
          <a:prstGeom prst="ellipse">
            <a:avLst/>
          </a:prstGeom>
          <a:solidFill>
            <a:srgbClr val="0099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dirty="0" smtClean="0">
              <a:latin typeface="Times New Roman" pitchFamily="18" charset="0"/>
            </a:endParaRPr>
          </a:p>
        </p:txBody>
      </p:sp>
      <p:pic>
        <p:nvPicPr>
          <p:cNvPr id="10" name="Picture 12"/>
          <p:cNvPicPr preferRelativeResize="0">
            <a:picLocks noChangeArrowheads="1"/>
          </p:cNvPicPr>
          <p:nvPr userDrawn="1"/>
        </p:nvPicPr>
        <p:blipFill>
          <a:blip r:embed="rId2">
            <a:extLst>
              <a:ext uri="{28A0092B-C50C-407E-A947-70E740481C1C}">
                <a14:useLocalDpi xmlns:a14="http://schemas.microsoft.com/office/drawing/2010/main" val="0"/>
              </a:ext>
            </a:extLst>
          </a:blip>
          <a:srcRect l="13937" t="3841" r="13937" b="34564"/>
          <a:stretch>
            <a:fillRect/>
          </a:stretch>
        </p:blipFill>
        <p:spPr bwMode="auto">
          <a:xfrm>
            <a:off x="144463" y="482600"/>
            <a:ext cx="27686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Lst>
        </p:spPr>
      </p:pic>
      <p:sp>
        <p:nvSpPr>
          <p:cNvPr id="7170" name="Rectangle 2"/>
          <p:cNvSpPr>
            <a:spLocks noGrp="1" noChangeArrowheads="1"/>
          </p:cNvSpPr>
          <p:nvPr>
            <p:ph type="ctrTitle"/>
          </p:nvPr>
        </p:nvSpPr>
        <p:spPr>
          <a:xfrm>
            <a:off x="2057400" y="1676400"/>
            <a:ext cx="6477000" cy="1143000"/>
          </a:xfrm>
        </p:spPr>
        <p:txBody>
          <a:bodyPr/>
          <a:lstStyle>
            <a:lvl1pPr>
              <a:defRPr sz="5400"/>
            </a:lvl1pPr>
          </a:lstStyle>
          <a:p>
            <a:r>
              <a:rPr lang="en-US"/>
              <a:t>Metrocrest Ortho</a:t>
            </a:r>
          </a:p>
        </p:txBody>
      </p:sp>
      <p:sp>
        <p:nvSpPr>
          <p:cNvPr id="7171" name="Rectangle 3"/>
          <p:cNvSpPr>
            <a:spLocks noGrp="1" noChangeArrowheads="1"/>
          </p:cNvSpPr>
          <p:nvPr>
            <p:ph type="subTitle" idx="1"/>
          </p:nvPr>
        </p:nvSpPr>
        <p:spPr>
          <a:xfrm>
            <a:off x="2057400" y="2895600"/>
            <a:ext cx="6934200" cy="2438400"/>
          </a:xfrm>
        </p:spPr>
        <p:txBody>
          <a:bodyPr/>
          <a:lstStyle>
            <a:lvl1pPr marL="0" indent="0">
              <a:buFont typeface="Wingdings" pitchFamily="2" charset="2"/>
              <a:buNone/>
              <a:defRPr/>
            </a:lvl1pPr>
          </a:lstStyle>
          <a:p>
            <a:r>
              <a:rPr lang="en-US"/>
              <a:t>Outline</a:t>
            </a:r>
          </a:p>
          <a:p>
            <a:r>
              <a:rPr lang="en-US"/>
              <a:t>Fkjas;j</a:t>
            </a:r>
          </a:p>
          <a:p>
            <a:r>
              <a:rPr lang="en-US"/>
              <a:t>Jfjf;jf;</a:t>
            </a:r>
          </a:p>
          <a:p>
            <a:r>
              <a:rPr lang="en-US"/>
              <a:t>Alfj;jf</a:t>
            </a:r>
          </a:p>
        </p:txBody>
      </p:sp>
    </p:spTree>
    <p:extLst>
      <p:ext uri="{BB962C8B-B14F-4D97-AF65-F5344CB8AC3E}">
        <p14:creationId xmlns:p14="http://schemas.microsoft.com/office/powerpoint/2010/main" val="535178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8DD1C7-C8A0-4D39-8AF4-E5BCE4CE99F5}" type="slidenum">
              <a:rPr lang="en-US"/>
              <a:pPr>
                <a:defRPr/>
              </a:pPr>
              <a:t>‹#›</a:t>
            </a:fld>
            <a:endParaRPr lang="en-US" dirty="0"/>
          </a:p>
        </p:txBody>
      </p:sp>
    </p:spTree>
    <p:extLst>
      <p:ext uri="{BB962C8B-B14F-4D97-AF65-F5344CB8AC3E}">
        <p14:creationId xmlns:p14="http://schemas.microsoft.com/office/powerpoint/2010/main" val="402873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363701-D608-47DB-ADCB-A9CD11002D88}" type="slidenum">
              <a:rPr lang="en-US"/>
              <a:pPr>
                <a:defRPr/>
              </a:pPr>
              <a:t>‹#›</a:t>
            </a:fld>
            <a:endParaRPr lang="en-US" dirty="0"/>
          </a:p>
        </p:txBody>
      </p:sp>
    </p:spTree>
    <p:extLst>
      <p:ext uri="{BB962C8B-B14F-4D97-AF65-F5344CB8AC3E}">
        <p14:creationId xmlns:p14="http://schemas.microsoft.com/office/powerpoint/2010/main" val="1716513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3EBB33-BFD9-4906-95E4-86F66E439099}" type="slidenum">
              <a:rPr lang="en-US"/>
              <a:pPr>
                <a:defRPr/>
              </a:pPr>
              <a:t>‹#›</a:t>
            </a:fld>
            <a:endParaRPr lang="en-US" dirty="0"/>
          </a:p>
        </p:txBody>
      </p:sp>
    </p:spTree>
    <p:extLst>
      <p:ext uri="{BB962C8B-B14F-4D97-AF65-F5344CB8AC3E}">
        <p14:creationId xmlns:p14="http://schemas.microsoft.com/office/powerpoint/2010/main" val="50164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422048-FD3C-4FAC-B910-C94E5BFC7EED}" type="slidenum">
              <a:rPr lang="en-US"/>
              <a:pPr>
                <a:defRPr/>
              </a:pPr>
              <a:t>‹#›</a:t>
            </a:fld>
            <a:endParaRPr lang="en-US" dirty="0"/>
          </a:p>
        </p:txBody>
      </p:sp>
    </p:spTree>
    <p:extLst>
      <p:ext uri="{BB962C8B-B14F-4D97-AF65-F5344CB8AC3E}">
        <p14:creationId xmlns:p14="http://schemas.microsoft.com/office/powerpoint/2010/main" val="160637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D04151-4B75-40D0-ACDA-7F60DD3D5516}" type="slidenum">
              <a:rPr lang="en-US"/>
              <a:pPr>
                <a:defRPr/>
              </a:pPr>
              <a:t>‹#›</a:t>
            </a:fld>
            <a:endParaRPr lang="en-US" dirty="0"/>
          </a:p>
        </p:txBody>
      </p:sp>
    </p:spTree>
    <p:extLst>
      <p:ext uri="{BB962C8B-B14F-4D97-AF65-F5344CB8AC3E}">
        <p14:creationId xmlns:p14="http://schemas.microsoft.com/office/powerpoint/2010/main" val="1248163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6DD345A-1ED3-4474-9C40-FF5DEDFC849F}" type="slidenum">
              <a:rPr lang="en-US"/>
              <a:pPr>
                <a:defRPr/>
              </a:pPr>
              <a:t>‹#›</a:t>
            </a:fld>
            <a:endParaRPr lang="en-US" dirty="0"/>
          </a:p>
        </p:txBody>
      </p:sp>
    </p:spTree>
    <p:extLst>
      <p:ext uri="{BB962C8B-B14F-4D97-AF65-F5344CB8AC3E}">
        <p14:creationId xmlns:p14="http://schemas.microsoft.com/office/powerpoint/2010/main" val="1353126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4CEA42A-9DA5-428F-B98E-AA2381C06827}" type="slidenum">
              <a:rPr lang="en-US"/>
              <a:pPr>
                <a:defRPr/>
              </a:pPr>
              <a:t>‹#›</a:t>
            </a:fld>
            <a:endParaRPr lang="en-US" dirty="0"/>
          </a:p>
        </p:txBody>
      </p:sp>
    </p:spTree>
    <p:extLst>
      <p:ext uri="{BB962C8B-B14F-4D97-AF65-F5344CB8AC3E}">
        <p14:creationId xmlns:p14="http://schemas.microsoft.com/office/powerpoint/2010/main" val="373394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5E4EE2F-7F1F-4090-87FB-D415496E9B08}" type="slidenum">
              <a:rPr lang="en-US"/>
              <a:pPr>
                <a:defRPr/>
              </a:pPr>
              <a:t>‹#›</a:t>
            </a:fld>
            <a:endParaRPr lang="en-US" dirty="0"/>
          </a:p>
        </p:txBody>
      </p:sp>
    </p:spTree>
    <p:extLst>
      <p:ext uri="{BB962C8B-B14F-4D97-AF65-F5344CB8AC3E}">
        <p14:creationId xmlns:p14="http://schemas.microsoft.com/office/powerpoint/2010/main" val="1943967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FA63AC1-DB70-453E-889B-6E9BDE86A32D}" type="slidenum">
              <a:rPr lang="en-US"/>
              <a:pPr>
                <a:defRPr/>
              </a:pPr>
              <a:t>‹#›</a:t>
            </a:fld>
            <a:endParaRPr lang="en-US" dirty="0"/>
          </a:p>
        </p:txBody>
      </p:sp>
    </p:spTree>
    <p:extLst>
      <p:ext uri="{BB962C8B-B14F-4D97-AF65-F5344CB8AC3E}">
        <p14:creationId xmlns:p14="http://schemas.microsoft.com/office/powerpoint/2010/main" val="388595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C3CBFF-2C8B-46FD-AA7B-44A5C1A691EF}" type="slidenum">
              <a:rPr lang="en-US"/>
              <a:pPr>
                <a:defRPr/>
              </a:pPr>
              <a:t>‹#›</a:t>
            </a:fld>
            <a:endParaRPr lang="en-US" dirty="0"/>
          </a:p>
        </p:txBody>
      </p:sp>
    </p:spTree>
    <p:extLst>
      <p:ext uri="{BB962C8B-B14F-4D97-AF65-F5344CB8AC3E}">
        <p14:creationId xmlns:p14="http://schemas.microsoft.com/office/powerpoint/2010/main" val="631245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90500"/>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524000" y="1905000"/>
            <a:ext cx="701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dirty="0"/>
            </a:lvl1pPr>
          </a:lstStyle>
          <a:p>
            <a:pPr>
              <a:defRPr/>
            </a:pPr>
            <a:endParaRPr lang="en-US"/>
          </a:p>
        </p:txBody>
      </p:sp>
      <p:sp>
        <p:nvSpPr>
          <p:cNvPr id="6149"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dirty="0"/>
            </a:lvl1pPr>
          </a:lstStyle>
          <a:p>
            <a:pPr>
              <a:defRPr/>
            </a:pPr>
            <a:endParaRPr lang="en-US"/>
          </a:p>
        </p:txBody>
      </p:sp>
      <p:sp>
        <p:nvSpPr>
          <p:cNvPr id="6150"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fld id="{01C2920E-360D-4FD3-A668-55D65BA95BE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58"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10.vml"/><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1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13.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14.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16.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3" Type="http://schemas.openxmlformats.org/officeDocument/2006/relationships/hyperlink" Target="http://www.gao.gov/greenbook/overview" TargetMode="External"/><Relationship Id="rId2" Type="http://schemas.openxmlformats.org/officeDocument/2006/relationships/slideLayout" Target="../slideLayouts/slideLayout1.xml"/><Relationship Id="rId1" Type="http://schemas.openxmlformats.org/officeDocument/2006/relationships/vmlDrawing" Target="../drawings/vmlDrawing17.vml"/><Relationship Id="rId6" Type="http://schemas.openxmlformats.org/officeDocument/2006/relationships/image" Target="../media/image2.wmf"/><Relationship Id="rId5" Type="http://schemas.openxmlformats.org/officeDocument/2006/relationships/oleObject" Target="../embeddings/oleObject17.bin"/><Relationship Id="rId4" Type="http://schemas.openxmlformats.org/officeDocument/2006/relationships/hyperlink" Target="http://www.coso.org/guidance.htm"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p:cNvSpPr txBox="1">
            <a:spLocks noChangeArrowheads="1"/>
          </p:cNvSpPr>
          <p:nvPr/>
        </p:nvSpPr>
        <p:spPr bwMode="auto">
          <a:xfrm>
            <a:off x="381000" y="457200"/>
            <a:ext cx="8458200" cy="5834063"/>
          </a:xfrm>
          <a:prstGeom prst="rect">
            <a:avLst/>
          </a:prstGeom>
          <a:noFill/>
          <a:ln w="101600">
            <a:solidFill>
              <a:srgbClr val="66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a:p>
            <a:pPr>
              <a:spcBef>
                <a:spcPct val="50000"/>
              </a:spcBef>
              <a:buClrTx/>
              <a:buSzTx/>
              <a:buFontTx/>
              <a:buNone/>
            </a:pPr>
            <a:endParaRPr lang="en-US" altLang="en-US" sz="1800" b="1" i="1"/>
          </a:p>
        </p:txBody>
      </p:sp>
      <p:sp>
        <p:nvSpPr>
          <p:cNvPr id="3075" name="Text Box 7"/>
          <p:cNvSpPr txBox="1">
            <a:spLocks noChangeArrowheads="1"/>
          </p:cNvSpPr>
          <p:nvPr/>
        </p:nvSpPr>
        <p:spPr bwMode="auto">
          <a:xfrm>
            <a:off x="1295400" y="5181600"/>
            <a:ext cx="6858000" cy="558800"/>
          </a:xfrm>
          <a:prstGeom prst="rect">
            <a:avLst/>
          </a:prstGeom>
          <a:solidFill>
            <a:srgbClr val="FFFFFF"/>
          </a:solidFill>
          <a:ln>
            <a:noFill/>
          </a:ln>
          <a:extLst>
            <a:ext uri="{91240B29-F687-4F45-9708-019B960494DF}">
              <a14:hiddenLine xmlns:a14="http://schemas.microsoft.com/office/drawing/2010/main" w="0" algn="in">
                <a:solidFill>
                  <a:srgbClr val="000000"/>
                </a:solidFill>
                <a:miter lim="800000"/>
                <a:headEnd/>
                <a:tailEnd/>
              </a14:hiddenLine>
            </a:ext>
          </a:extLst>
        </p:spPr>
        <p:txBody>
          <a:bodyPr lIns="36195" tIns="36195" rIns="36195" bIns="36195"/>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lgn="ctr">
              <a:spcBef>
                <a:spcPct val="0"/>
              </a:spcBef>
              <a:buClrTx/>
              <a:buSzTx/>
              <a:buFontTx/>
              <a:buNone/>
            </a:pPr>
            <a:r>
              <a:rPr lang="en-US" altLang="en-US" sz="1400" b="1">
                <a:solidFill>
                  <a:srgbClr val="0A68FF"/>
                </a:solidFill>
                <a:latin typeface="Arial Narrow" pitchFamily="34" charset="0"/>
              </a:rPr>
              <a:t>501 W. President George Bush Highway  </a:t>
            </a:r>
            <a:r>
              <a:rPr lang="en-US" altLang="en-US" sz="1400" b="1" noProof="1">
                <a:solidFill>
                  <a:srgbClr val="0A68FF"/>
                </a:solidFill>
                <a:latin typeface="Arial Narrow" pitchFamily="34" charset="0"/>
              </a:rPr>
              <a:t>·</a:t>
            </a:r>
            <a:r>
              <a:rPr lang="en-US" altLang="en-US" sz="1400" b="1">
                <a:solidFill>
                  <a:srgbClr val="0A68FF"/>
                </a:solidFill>
                <a:latin typeface="Arial Narrow" pitchFamily="34" charset="0"/>
              </a:rPr>
              <a:t>  Suite 130 </a:t>
            </a:r>
            <a:r>
              <a:rPr lang="en-US" altLang="en-US" sz="1400" b="1" noProof="1">
                <a:solidFill>
                  <a:srgbClr val="0A68FF"/>
                </a:solidFill>
                <a:latin typeface="Arial Narrow" pitchFamily="34" charset="0"/>
              </a:rPr>
              <a:t>·</a:t>
            </a:r>
            <a:r>
              <a:rPr lang="en-US" altLang="en-US" sz="1400" b="1">
                <a:solidFill>
                  <a:srgbClr val="0A68FF"/>
                </a:solidFill>
                <a:latin typeface="Arial Narrow" pitchFamily="34" charset="0"/>
              </a:rPr>
              <a:t>  Richardson, Texas 75080</a:t>
            </a:r>
          </a:p>
          <a:p>
            <a:pPr algn="ctr">
              <a:spcBef>
                <a:spcPct val="0"/>
              </a:spcBef>
              <a:buClrTx/>
              <a:buSzTx/>
              <a:buFontTx/>
              <a:buNone/>
            </a:pPr>
            <a:r>
              <a:rPr lang="en-US" altLang="en-US" sz="1400" b="1">
                <a:solidFill>
                  <a:srgbClr val="0A68FF"/>
                </a:solidFill>
                <a:latin typeface="Arial Narrow" pitchFamily="34" charset="0"/>
              </a:rPr>
              <a:t>Phone: 972.669.9730 </a:t>
            </a:r>
            <a:r>
              <a:rPr lang="en-US" altLang="en-US" sz="1400" b="1" noProof="1">
                <a:solidFill>
                  <a:srgbClr val="0A68FF"/>
                </a:solidFill>
                <a:latin typeface="Arial Narrow" pitchFamily="34" charset="0"/>
              </a:rPr>
              <a:t>·</a:t>
            </a:r>
            <a:r>
              <a:rPr lang="en-US" altLang="en-US" sz="1400" b="1">
                <a:solidFill>
                  <a:srgbClr val="0A68FF"/>
                </a:solidFill>
                <a:latin typeface="Arial Narrow" pitchFamily="34" charset="0"/>
              </a:rPr>
              <a:t>  Fax: 972.238.1286  </a:t>
            </a:r>
            <a:r>
              <a:rPr lang="en-US" altLang="en-US" sz="1400" b="1" noProof="1">
                <a:solidFill>
                  <a:srgbClr val="0A68FF"/>
                </a:solidFill>
              </a:rPr>
              <a:t>·</a:t>
            </a:r>
            <a:r>
              <a:rPr lang="en-US" altLang="en-US" sz="1400" b="1">
                <a:solidFill>
                  <a:srgbClr val="0A68FF"/>
                </a:solidFill>
                <a:latin typeface="Arial Narrow" pitchFamily="34" charset="0"/>
              </a:rPr>
              <a:t>  Website: www.pdshcpas.com</a:t>
            </a:r>
          </a:p>
          <a:p>
            <a:pPr algn="ctr">
              <a:spcBef>
                <a:spcPct val="0"/>
              </a:spcBef>
              <a:buClrTx/>
              <a:buSzTx/>
              <a:buFontTx/>
              <a:buNone/>
            </a:pPr>
            <a:endParaRPr lang="en-US" altLang="en-US" sz="1200" b="1">
              <a:solidFill>
                <a:srgbClr val="0A68FF"/>
              </a:solidFill>
              <a:latin typeface="Arial Narrow" pitchFamily="34" charset="0"/>
            </a:endParaRPr>
          </a:p>
          <a:p>
            <a:pPr algn="ctr">
              <a:spcBef>
                <a:spcPct val="0"/>
              </a:spcBef>
              <a:buClrTx/>
              <a:buSzTx/>
              <a:buFontTx/>
              <a:buNone/>
            </a:pPr>
            <a:r>
              <a:rPr lang="en-US" altLang="en-US" sz="1200" b="1">
                <a:solidFill>
                  <a:srgbClr val="0A68FF"/>
                </a:solidFill>
                <a:latin typeface="Arial Narrow" pitchFamily="34" charset="0"/>
              </a:rPr>
              <a:t>Members American Institute of Certified Public Accountants and Texas Society of Certified Public Accountants</a:t>
            </a:r>
          </a:p>
        </p:txBody>
      </p:sp>
      <p:sp>
        <p:nvSpPr>
          <p:cNvPr id="3076" name="Rectangle 8"/>
          <p:cNvSpPr>
            <a:spLocks noChangeArrowheads="1"/>
          </p:cNvSpPr>
          <p:nvPr/>
        </p:nvSpPr>
        <p:spPr bwMode="auto">
          <a:xfrm>
            <a:off x="1295400" y="3614738"/>
            <a:ext cx="6781800"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lgn="ctr">
              <a:spcBef>
                <a:spcPct val="0"/>
              </a:spcBef>
              <a:buClrTx/>
              <a:buSzTx/>
              <a:buFontTx/>
              <a:buNone/>
            </a:pPr>
            <a:r>
              <a:rPr lang="en-US" altLang="en-US" sz="2400" b="1">
                <a:solidFill>
                  <a:schemeClr val="tx1"/>
                </a:solidFill>
              </a:rPr>
              <a:t>UNIVERSITY OF TEXAS AT ARLINGTON</a:t>
            </a:r>
          </a:p>
          <a:p>
            <a:pPr algn="ctr">
              <a:spcBef>
                <a:spcPct val="0"/>
              </a:spcBef>
              <a:buClrTx/>
              <a:buSzTx/>
              <a:buFontTx/>
              <a:buNone/>
            </a:pPr>
            <a:endParaRPr lang="en-US" altLang="en-US" sz="900" b="1">
              <a:solidFill>
                <a:schemeClr val="tx1"/>
              </a:solidFill>
            </a:endParaRPr>
          </a:p>
          <a:p>
            <a:pPr algn="ctr">
              <a:spcBef>
                <a:spcPct val="0"/>
              </a:spcBef>
              <a:buClrTx/>
              <a:buSzTx/>
              <a:buFontTx/>
              <a:buNone/>
            </a:pPr>
            <a:r>
              <a:rPr lang="en-US" altLang="en-US" sz="2800" b="1">
                <a:solidFill>
                  <a:schemeClr val="tx1"/>
                </a:solidFill>
              </a:rPr>
              <a:t>OMB A-133 AUDIT UPDATE</a:t>
            </a:r>
          </a:p>
        </p:txBody>
      </p:sp>
      <p:pic>
        <p:nvPicPr>
          <p:cNvPr id="3077" name="Picture 7"/>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219200"/>
            <a:ext cx="5562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Highlights of UGFA, continued</a:t>
            </a:r>
          </a:p>
          <a:p>
            <a:pPr eaLnBrk="1" hangingPunct="1">
              <a:lnSpc>
                <a:spcPct val="80000"/>
              </a:lnSpc>
            </a:pPr>
            <a:endParaRPr lang="en-US" altLang="en-US" sz="2800" b="1" i="1" u="sng" smtClean="0"/>
          </a:p>
        </p:txBody>
      </p:sp>
      <p:sp>
        <p:nvSpPr>
          <p:cNvPr id="12291" name="Text Box 7"/>
          <p:cNvSpPr txBox="1">
            <a:spLocks noChangeArrowheads="1"/>
          </p:cNvSpPr>
          <p:nvPr/>
        </p:nvSpPr>
        <p:spPr bwMode="auto">
          <a:xfrm>
            <a:off x="1905000" y="2057400"/>
            <a:ext cx="6781800"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pPr>
            <a:r>
              <a:rPr lang="en-US" altLang="en-US" sz="2000">
                <a:solidFill>
                  <a:schemeClr val="tx1"/>
                </a:solidFill>
              </a:rPr>
              <a:t> Subpart F: Audit Requirements</a:t>
            </a:r>
          </a:p>
          <a:p>
            <a:pPr>
              <a:spcBef>
                <a:spcPct val="0"/>
              </a:spcBef>
              <a:buClrTx/>
              <a:buSzTx/>
              <a:buFont typeface="Wingdings" pitchFamily="2" charset="2"/>
              <a:buChar char="Ø"/>
            </a:pPr>
            <a:endParaRPr lang="en-US" altLang="en-US" sz="2000">
              <a:solidFill>
                <a:schemeClr val="tx1"/>
              </a:solidFill>
            </a:endParaRPr>
          </a:p>
          <a:p>
            <a:pPr lvl="1">
              <a:spcBef>
                <a:spcPct val="0"/>
              </a:spcBef>
              <a:buClrTx/>
              <a:buSzTx/>
              <a:buFont typeface="Wingdings" pitchFamily="2" charset="2"/>
              <a:buChar char="Ø"/>
            </a:pPr>
            <a:r>
              <a:rPr lang="en-US" altLang="en-US" sz="1800">
                <a:solidFill>
                  <a:schemeClr val="tx1"/>
                </a:solidFill>
              </a:rPr>
              <a:t> Threshold to determine single audit requirement is $750,000</a:t>
            </a:r>
          </a:p>
          <a:p>
            <a:pPr lvl="1">
              <a:spcBef>
                <a:spcPct val="0"/>
              </a:spcBef>
              <a:buClrTx/>
              <a:buSzTx/>
              <a:buFont typeface="Wingdings" pitchFamily="2" charset="2"/>
              <a:buChar char="Ø"/>
            </a:pPr>
            <a:r>
              <a:rPr lang="en-US" altLang="en-US" sz="1800">
                <a:solidFill>
                  <a:schemeClr val="tx1"/>
                </a:solidFill>
              </a:rPr>
              <a:t> Schedule of Expenditures of Federal Awards is expanded to include total federal awards including noncash assistance and beginning and ending loan balances on face of schedule (not in notes)</a:t>
            </a:r>
          </a:p>
          <a:p>
            <a:pPr lvl="1">
              <a:spcBef>
                <a:spcPct val="0"/>
              </a:spcBef>
              <a:buClrTx/>
              <a:buSzTx/>
              <a:buFont typeface="Wingdings" pitchFamily="2" charset="2"/>
              <a:buChar char="Ø"/>
            </a:pPr>
            <a:r>
              <a:rPr lang="en-US" altLang="en-US" sz="1800">
                <a:solidFill>
                  <a:schemeClr val="tx1"/>
                </a:solidFill>
              </a:rPr>
              <a:t>SEFA notes must include disclosure or whether entity elected to use 10% de Minimis cost rate</a:t>
            </a:r>
          </a:p>
          <a:p>
            <a:pPr lvl="1">
              <a:spcBef>
                <a:spcPct val="0"/>
              </a:spcBef>
              <a:buClrTx/>
              <a:buSzTx/>
              <a:buFont typeface="Wingdings" pitchFamily="2" charset="2"/>
              <a:buChar char="Ø"/>
            </a:pPr>
            <a:r>
              <a:rPr lang="en-US" altLang="en-US" sz="1800">
                <a:solidFill>
                  <a:schemeClr val="tx1"/>
                </a:solidFill>
              </a:rPr>
              <a:t>Audit finding reference numbers must be full year-three digit identifier and must be the same as that used in the data collection form submission (2015-001, 2015-002 etc.) </a:t>
            </a:r>
          </a:p>
        </p:txBody>
      </p:sp>
      <p:graphicFrame>
        <p:nvGraphicFramePr>
          <p:cNvPr id="12292"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2293"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Highlights of UGFA, continued</a:t>
            </a:r>
          </a:p>
          <a:p>
            <a:pPr eaLnBrk="1" hangingPunct="1">
              <a:lnSpc>
                <a:spcPct val="80000"/>
              </a:lnSpc>
            </a:pPr>
            <a:endParaRPr lang="en-US" altLang="en-US" sz="2800" b="1" i="1" u="sng" smtClean="0"/>
          </a:p>
        </p:txBody>
      </p:sp>
      <p:sp>
        <p:nvSpPr>
          <p:cNvPr id="13315" name="Text Box 7"/>
          <p:cNvSpPr txBox="1">
            <a:spLocks noChangeArrowheads="1"/>
          </p:cNvSpPr>
          <p:nvPr/>
        </p:nvSpPr>
        <p:spPr bwMode="auto">
          <a:xfrm>
            <a:off x="1905000" y="2057400"/>
            <a:ext cx="6781800" cy="455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pPr>
            <a:r>
              <a:rPr lang="en-US" altLang="en-US" sz="2000">
                <a:solidFill>
                  <a:schemeClr val="tx1"/>
                </a:solidFill>
              </a:rPr>
              <a:t> Subpart F: Audit Requirements (continued)</a:t>
            </a:r>
          </a:p>
          <a:p>
            <a:pPr lvl="1">
              <a:spcBef>
                <a:spcPct val="0"/>
              </a:spcBef>
              <a:buClrTx/>
              <a:buSzTx/>
              <a:buFont typeface="Wingdings" pitchFamily="2" charset="2"/>
              <a:buChar char="Ø"/>
            </a:pPr>
            <a:r>
              <a:rPr lang="en-US" altLang="en-US" sz="1800"/>
              <a:t>Current year audit finding detail must indicate whether a finding is a repeat of a finding in the immediate prior audit and the prior year audit finding number must be included</a:t>
            </a:r>
          </a:p>
          <a:p>
            <a:pPr lvl="1">
              <a:spcBef>
                <a:spcPct val="0"/>
              </a:spcBef>
              <a:buClrTx/>
              <a:buSzTx/>
              <a:buFont typeface="Wingdings" pitchFamily="2" charset="2"/>
              <a:buChar char="Ø"/>
            </a:pPr>
            <a:r>
              <a:rPr lang="en-US" altLang="en-US" sz="1800"/>
              <a:t>Explicit requirement for a statement of cause</a:t>
            </a:r>
          </a:p>
          <a:p>
            <a:pPr lvl="1">
              <a:spcBef>
                <a:spcPct val="0"/>
              </a:spcBef>
              <a:buClrTx/>
              <a:buSzTx/>
              <a:buFont typeface="Wingdings" pitchFamily="2" charset="2"/>
              <a:buChar char="Ø"/>
            </a:pPr>
            <a:r>
              <a:rPr lang="en-US" altLang="en-US" sz="1800"/>
              <a:t>Finding detail should indicate whether sampling method was statistically valid</a:t>
            </a:r>
          </a:p>
          <a:p>
            <a:pPr lvl="1">
              <a:spcBef>
                <a:spcPct val="0"/>
              </a:spcBef>
              <a:buClrTx/>
              <a:buSzTx/>
              <a:buFont typeface="Wingdings" pitchFamily="2" charset="2"/>
              <a:buChar char="Ø"/>
            </a:pPr>
            <a:r>
              <a:rPr lang="en-US" altLang="en-US" sz="1800"/>
              <a:t>Questioned costs threshold is $25,000</a:t>
            </a:r>
          </a:p>
          <a:p>
            <a:pPr lvl="1">
              <a:spcBef>
                <a:spcPct val="0"/>
              </a:spcBef>
              <a:buClrTx/>
              <a:buSzTx/>
              <a:buFont typeface="Wingdings" pitchFamily="2" charset="2"/>
              <a:buChar char="Ø"/>
            </a:pPr>
            <a:r>
              <a:rPr lang="en-US" altLang="en-US" sz="1800"/>
              <a:t>Removed requirement for subrecipient to submit reporting package to a pass-through entity</a:t>
            </a:r>
          </a:p>
          <a:p>
            <a:pPr lvl="1">
              <a:spcBef>
                <a:spcPct val="0"/>
              </a:spcBef>
              <a:buClrTx/>
              <a:buSzTx/>
              <a:buFont typeface="Wingdings" pitchFamily="2" charset="2"/>
              <a:buChar char="Ø"/>
            </a:pPr>
            <a:r>
              <a:rPr lang="en-US" altLang="en-US" sz="1800"/>
              <a:t>Summary schedule of prior audit findings must include reasons for a finding’s recurrence and the planned correction (if not corrected)</a:t>
            </a:r>
          </a:p>
          <a:p>
            <a:pPr lvl="1">
              <a:spcBef>
                <a:spcPct val="0"/>
              </a:spcBef>
              <a:buClrTx/>
              <a:buSzTx/>
              <a:buFont typeface="Wingdings" pitchFamily="2" charset="2"/>
              <a:buChar char="Ø"/>
            </a:pPr>
            <a:r>
              <a:rPr lang="en-US" altLang="en-US" sz="1800"/>
              <a:t>Auditee’s corrective action plan must be separate document from the schedule of findings and questioned costs</a:t>
            </a:r>
          </a:p>
        </p:txBody>
      </p:sp>
      <p:graphicFrame>
        <p:nvGraphicFramePr>
          <p:cNvPr id="13316"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3317"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Highlights of UGFA, continued</a:t>
            </a:r>
          </a:p>
          <a:p>
            <a:pPr eaLnBrk="1" hangingPunct="1">
              <a:lnSpc>
                <a:spcPct val="80000"/>
              </a:lnSpc>
            </a:pPr>
            <a:endParaRPr lang="en-US" altLang="en-US" sz="2800" b="1" i="1" u="sng" smtClean="0"/>
          </a:p>
        </p:txBody>
      </p:sp>
      <p:sp>
        <p:nvSpPr>
          <p:cNvPr id="14339" name="Text Box 7"/>
          <p:cNvSpPr txBox="1">
            <a:spLocks noChangeArrowheads="1"/>
          </p:cNvSpPr>
          <p:nvPr/>
        </p:nvSpPr>
        <p:spPr bwMode="auto">
          <a:xfrm>
            <a:off x="1905000" y="2057400"/>
            <a:ext cx="67818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a:defRPr>
                <a:solidFill>
                  <a:schemeClr val="tx1"/>
                </a:solidFill>
                <a:latin typeface="Arial" charset="0"/>
              </a:defRPr>
            </a:lvl2pPr>
            <a:lvl3pPr marL="1257300" indent="-3429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Wingdings" pitchFamily="2" charset="2"/>
              <a:buChar char="Ø"/>
            </a:pPr>
            <a:r>
              <a:rPr lang="en-US" altLang="en-US" sz="2000"/>
              <a:t>Subpart F: Audit Requirements (continued)</a:t>
            </a:r>
          </a:p>
          <a:p>
            <a:pPr lvl="1">
              <a:buFont typeface="Wingdings" pitchFamily="2" charset="2"/>
              <a:buChar char="Ø"/>
            </a:pPr>
            <a:r>
              <a:rPr lang="en-US" altLang="en-US" sz="2000"/>
              <a:t> </a:t>
            </a:r>
            <a:r>
              <a:rPr lang="en-US" altLang="en-US"/>
              <a:t>Federal agency responsible for designating a “single audit accountable official”</a:t>
            </a:r>
          </a:p>
          <a:p>
            <a:pPr lvl="1">
              <a:buFont typeface="Wingdings" pitchFamily="2" charset="2"/>
              <a:buChar char="Ø"/>
            </a:pPr>
            <a:r>
              <a:rPr lang="en-US" altLang="en-US"/>
              <a:t>Data Collection Form – Both auditees and auditors must ensure that their reporting packages do not include PII</a:t>
            </a:r>
          </a:p>
          <a:p>
            <a:pPr lvl="1">
              <a:buFont typeface="Wingdings" pitchFamily="2" charset="2"/>
              <a:buChar char="Ø"/>
            </a:pPr>
            <a:endParaRPr lang="en-US" altLang="en-US"/>
          </a:p>
          <a:p>
            <a:pPr>
              <a:buFont typeface="Wingdings" pitchFamily="2" charset="2"/>
              <a:buChar char="Ø"/>
            </a:pPr>
            <a:r>
              <a:rPr lang="en-US" altLang="en-US" sz="2000"/>
              <a:t> Subpart F: Major Program Determination</a:t>
            </a:r>
          </a:p>
          <a:p>
            <a:pPr lvl="1">
              <a:buFont typeface="Wingdings" pitchFamily="2" charset="2"/>
              <a:buChar char="Ø"/>
            </a:pPr>
            <a:r>
              <a:rPr lang="en-US" altLang="en-US"/>
              <a:t>Large loan and loan guarantees and clusters of programs are to be determined as a type A programs</a:t>
            </a:r>
          </a:p>
          <a:p>
            <a:pPr lvl="1">
              <a:buFont typeface="Wingdings" pitchFamily="2" charset="2"/>
              <a:buChar char="Ø"/>
            </a:pPr>
            <a:r>
              <a:rPr lang="en-US" altLang="en-US"/>
              <a:t>Minimum threshold for A/B programs is $750,000</a:t>
            </a:r>
          </a:p>
          <a:p>
            <a:pPr lvl="1">
              <a:buFont typeface="Wingdings" pitchFamily="2" charset="2"/>
              <a:buChar char="Ø"/>
            </a:pPr>
            <a:r>
              <a:rPr lang="en-US" altLang="en-US"/>
              <a:t>Low risk type A program criteria is modified (auditor no longer has to consider inherent risk, PY significant deficiency in internal control for major program no longer criteria for high risk, known or likely questioned costs exceeding 5% of total program expenditures is part of new threshold criteria</a:t>
            </a:r>
          </a:p>
          <a:p>
            <a:pPr lvl="1">
              <a:buFont typeface="Wingdings" pitchFamily="2" charset="2"/>
              <a:buChar char="Ø"/>
            </a:pPr>
            <a:endParaRPr lang="en-US" altLang="en-US"/>
          </a:p>
        </p:txBody>
      </p:sp>
      <p:graphicFrame>
        <p:nvGraphicFramePr>
          <p:cNvPr id="14340"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4341"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Highlights of UGFA, continued</a:t>
            </a:r>
          </a:p>
          <a:p>
            <a:pPr eaLnBrk="1" hangingPunct="1">
              <a:lnSpc>
                <a:spcPct val="80000"/>
              </a:lnSpc>
            </a:pPr>
            <a:endParaRPr lang="en-US" altLang="en-US" sz="2800" b="1" i="1" u="sng" smtClean="0"/>
          </a:p>
        </p:txBody>
      </p:sp>
      <p:sp>
        <p:nvSpPr>
          <p:cNvPr id="15363" name="Text Box 7"/>
          <p:cNvSpPr txBox="1">
            <a:spLocks noChangeArrowheads="1"/>
          </p:cNvSpPr>
          <p:nvPr/>
        </p:nvSpPr>
        <p:spPr bwMode="auto">
          <a:xfrm>
            <a:off x="1905000" y="2057400"/>
            <a:ext cx="67818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pPr>
            <a:r>
              <a:rPr lang="en-US" altLang="en-US" sz="2000">
                <a:solidFill>
                  <a:schemeClr val="tx1"/>
                </a:solidFill>
              </a:rPr>
              <a:t> </a:t>
            </a:r>
            <a:r>
              <a:rPr lang="en-US" altLang="en-US" sz="2000"/>
              <a:t>Subpart F: Major Program Determination (cont’d)</a:t>
            </a:r>
            <a:endParaRPr lang="en-US" altLang="en-US" sz="2000">
              <a:solidFill>
                <a:schemeClr val="tx1"/>
              </a:solidFill>
            </a:endParaRPr>
          </a:p>
          <a:p>
            <a:pPr lvl="1">
              <a:spcBef>
                <a:spcPct val="0"/>
              </a:spcBef>
              <a:buClrTx/>
              <a:buSzTx/>
              <a:buFont typeface="Wingdings" pitchFamily="2" charset="2"/>
              <a:buChar char="Ø"/>
            </a:pPr>
            <a:r>
              <a:rPr lang="en-US" altLang="en-US" sz="2000">
                <a:solidFill>
                  <a:schemeClr val="tx1"/>
                </a:solidFill>
              </a:rPr>
              <a:t>% </a:t>
            </a:r>
            <a:r>
              <a:rPr lang="en-US" altLang="en-US" sz="1800">
                <a:solidFill>
                  <a:schemeClr val="tx1"/>
                </a:solidFill>
              </a:rPr>
              <a:t>of coverage is 20% for a low risk auditee and 40% for an other than low risk auditee </a:t>
            </a:r>
          </a:p>
          <a:p>
            <a:pPr lvl="1">
              <a:spcBef>
                <a:spcPct val="0"/>
              </a:spcBef>
              <a:buClrTx/>
              <a:buSzTx/>
              <a:buFont typeface="Wingdings" pitchFamily="2" charset="2"/>
              <a:buChar char="Ø"/>
            </a:pPr>
            <a:r>
              <a:rPr lang="en-US" altLang="en-US" sz="1800"/>
              <a:t>High risk type B program assessment only performed on type B programs that exceed 25% of type A threshold and until 25% of the </a:t>
            </a:r>
            <a:r>
              <a:rPr lang="en-US" altLang="en-US" sz="1800" b="1"/>
              <a:t>number</a:t>
            </a:r>
            <a:r>
              <a:rPr lang="en-US" altLang="en-US" sz="1800"/>
              <a:t> of high risk type A programs is identified</a:t>
            </a:r>
          </a:p>
          <a:p>
            <a:pPr lvl="1">
              <a:spcBef>
                <a:spcPct val="0"/>
              </a:spcBef>
              <a:buClrTx/>
              <a:buSzTx/>
              <a:buFont typeface="Wingdings" pitchFamily="2" charset="2"/>
              <a:buNone/>
            </a:pPr>
            <a:endParaRPr lang="en-US" altLang="en-US" sz="1800">
              <a:solidFill>
                <a:schemeClr val="tx1"/>
              </a:solidFill>
            </a:endParaRPr>
          </a:p>
          <a:p>
            <a:pPr>
              <a:spcBef>
                <a:spcPct val="0"/>
              </a:spcBef>
              <a:buClrTx/>
              <a:buSzTx/>
              <a:buFont typeface="Wingdings" pitchFamily="2" charset="2"/>
              <a:buChar char="Ø"/>
            </a:pPr>
            <a:r>
              <a:rPr lang="en-US" altLang="en-US" sz="2000">
                <a:solidFill>
                  <a:schemeClr val="tx1"/>
                </a:solidFill>
              </a:rPr>
              <a:t>Subpart F: Low risk auditee determination modified</a:t>
            </a:r>
          </a:p>
          <a:p>
            <a:pPr lvl="1">
              <a:spcBef>
                <a:spcPct val="0"/>
              </a:spcBef>
              <a:buClrTx/>
              <a:buSzTx/>
              <a:buFont typeface="Wingdings" pitchFamily="2" charset="2"/>
              <a:buChar char="Ø"/>
            </a:pPr>
            <a:r>
              <a:rPr lang="en-US" altLang="en-US" sz="1800">
                <a:solidFill>
                  <a:schemeClr val="tx1"/>
                </a:solidFill>
              </a:rPr>
              <a:t>Nonfederal entity with biennial audits no longer qualifies as low risk auditee</a:t>
            </a:r>
          </a:p>
          <a:p>
            <a:pPr lvl="1">
              <a:spcBef>
                <a:spcPct val="0"/>
              </a:spcBef>
              <a:buClrTx/>
              <a:buSzTx/>
              <a:buFont typeface="Wingdings" pitchFamily="2" charset="2"/>
              <a:buChar char="Ø"/>
            </a:pPr>
            <a:r>
              <a:rPr lang="en-US" altLang="en-US" sz="1800">
                <a:solidFill>
                  <a:schemeClr val="tx1"/>
                </a:solidFill>
              </a:rPr>
              <a:t>Cognizant or oversight agency can no longer provide a waiver</a:t>
            </a:r>
          </a:p>
          <a:p>
            <a:pPr lvl="1">
              <a:spcBef>
                <a:spcPct val="0"/>
              </a:spcBef>
              <a:buClrTx/>
              <a:buSzTx/>
              <a:buFont typeface="Wingdings" pitchFamily="2" charset="2"/>
              <a:buChar char="Ø"/>
            </a:pPr>
            <a:r>
              <a:rPr lang="en-US" altLang="en-US" sz="1800">
                <a:solidFill>
                  <a:schemeClr val="tx1"/>
                </a:solidFill>
              </a:rPr>
              <a:t>Auditor did not report a substantial doubt about the auditee’s ability to continue as a going concern</a:t>
            </a:r>
          </a:p>
        </p:txBody>
      </p:sp>
      <p:graphicFrame>
        <p:nvGraphicFramePr>
          <p:cNvPr id="15364"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5365"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Highlights of UGFA, continued</a:t>
            </a:r>
          </a:p>
          <a:p>
            <a:pPr eaLnBrk="1" hangingPunct="1">
              <a:lnSpc>
                <a:spcPct val="80000"/>
              </a:lnSpc>
            </a:pPr>
            <a:endParaRPr lang="en-US" altLang="en-US" sz="2800" b="1" i="1" u="sng" smtClean="0"/>
          </a:p>
        </p:txBody>
      </p:sp>
      <p:sp>
        <p:nvSpPr>
          <p:cNvPr id="16387" name="Text Box 7"/>
          <p:cNvSpPr txBox="1">
            <a:spLocks noChangeArrowheads="1"/>
          </p:cNvSpPr>
          <p:nvPr/>
        </p:nvSpPr>
        <p:spPr bwMode="auto">
          <a:xfrm>
            <a:off x="1905000" y="2057400"/>
            <a:ext cx="67818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914400" indent="-45720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pPr>
            <a:r>
              <a:rPr lang="en-US" altLang="en-US" sz="2000">
                <a:solidFill>
                  <a:schemeClr val="tx1"/>
                </a:solidFill>
              </a:rPr>
              <a:t> Subpart F: Low risk auditee determination (cont’d)</a:t>
            </a:r>
          </a:p>
          <a:p>
            <a:pPr>
              <a:spcBef>
                <a:spcPct val="0"/>
              </a:spcBef>
              <a:buClrTx/>
              <a:buSzTx/>
              <a:buFont typeface="Wingdings" pitchFamily="2" charset="2"/>
              <a:buChar char="Ø"/>
            </a:pPr>
            <a:endParaRPr lang="en-US" altLang="en-US" sz="2000">
              <a:solidFill>
                <a:schemeClr val="tx1"/>
              </a:solidFill>
            </a:endParaRPr>
          </a:p>
          <a:p>
            <a:pPr lvl="1">
              <a:spcBef>
                <a:spcPct val="0"/>
              </a:spcBef>
              <a:buClrTx/>
              <a:buSzTx/>
              <a:buFont typeface="Wingdings" pitchFamily="2" charset="2"/>
              <a:buChar char="Ø"/>
            </a:pPr>
            <a:r>
              <a:rPr lang="en-US" altLang="en-US" sz="1800">
                <a:solidFill>
                  <a:schemeClr val="tx1"/>
                </a:solidFill>
              </a:rPr>
              <a:t>No federal program classified as type A had audit findings in either of the two preceding periods</a:t>
            </a:r>
          </a:p>
          <a:p>
            <a:pPr lvl="1">
              <a:spcBef>
                <a:spcPct val="0"/>
              </a:spcBef>
              <a:buClrTx/>
              <a:buSzTx/>
              <a:buFont typeface="Wingdings" pitchFamily="2" charset="2"/>
              <a:buChar char="Ø"/>
            </a:pPr>
            <a:r>
              <a:rPr lang="en-US" altLang="en-US" sz="1800">
                <a:solidFill>
                  <a:schemeClr val="tx1"/>
                </a:solidFill>
              </a:rPr>
              <a:t>No deficiencies in internal control identified as material weaknesses</a:t>
            </a:r>
          </a:p>
          <a:p>
            <a:pPr lvl="1">
              <a:spcBef>
                <a:spcPct val="0"/>
              </a:spcBef>
              <a:buClrTx/>
              <a:buSzTx/>
              <a:buFont typeface="Wingdings" pitchFamily="2" charset="2"/>
              <a:buChar char="Ø"/>
            </a:pPr>
            <a:r>
              <a:rPr lang="en-US" altLang="en-US" sz="1800">
                <a:solidFill>
                  <a:schemeClr val="tx1"/>
                </a:solidFill>
              </a:rPr>
              <a:t>Auditor’s opinion on financial statements and SEFA were unmodified</a:t>
            </a:r>
          </a:p>
          <a:p>
            <a:pPr lvl="1">
              <a:spcBef>
                <a:spcPct val="0"/>
              </a:spcBef>
              <a:buClrTx/>
              <a:buSzTx/>
              <a:buFont typeface="Wingdings" pitchFamily="2" charset="2"/>
              <a:buChar char="Ø"/>
            </a:pPr>
            <a:r>
              <a:rPr lang="en-US" altLang="en-US" sz="1800">
                <a:solidFill>
                  <a:schemeClr val="tx1"/>
                </a:solidFill>
              </a:rPr>
              <a:t>Annual single audits performed and timely submitted to Federal Audit Clearinghouse</a:t>
            </a:r>
            <a:endParaRPr lang="en-US" altLang="en-US" sz="2000">
              <a:solidFill>
                <a:schemeClr val="tx1"/>
              </a:solidFill>
            </a:endParaRPr>
          </a:p>
        </p:txBody>
      </p:sp>
      <p:graphicFrame>
        <p:nvGraphicFramePr>
          <p:cNvPr id="16388"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6389"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smtClean="0">
                <a:cs typeface="Arial" charset="0"/>
              </a:rPr>
              <a:t>2015 Compliance Supplement</a:t>
            </a:r>
            <a:endParaRPr lang="en-US" altLang="en-US" sz="2800" b="1" i="1" u="sng" smtClean="0"/>
          </a:p>
        </p:txBody>
      </p:sp>
      <p:sp>
        <p:nvSpPr>
          <p:cNvPr id="17411" name="Text Box 7"/>
          <p:cNvSpPr txBox="1">
            <a:spLocks noChangeArrowheads="1"/>
          </p:cNvSpPr>
          <p:nvPr/>
        </p:nvSpPr>
        <p:spPr bwMode="auto">
          <a:xfrm>
            <a:off x="1990725" y="2057400"/>
            <a:ext cx="6781800" cy="424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pPr>
            <a:r>
              <a:rPr lang="en-US" altLang="en-US" sz="2000">
                <a:solidFill>
                  <a:schemeClr val="tx1"/>
                </a:solidFill>
              </a:rPr>
              <a:t>Issued July 2, 2015</a:t>
            </a:r>
          </a:p>
          <a:p>
            <a:pPr>
              <a:spcBef>
                <a:spcPct val="0"/>
              </a:spcBef>
              <a:buClrTx/>
              <a:buSzTx/>
              <a:buFont typeface="Wingdings" pitchFamily="2" charset="2"/>
              <a:buChar char="Ø"/>
            </a:pPr>
            <a:r>
              <a:rPr lang="en-US" altLang="en-US" sz="2000">
                <a:solidFill>
                  <a:schemeClr val="tx1"/>
                </a:solidFill>
              </a:rPr>
              <a:t>Part – 1 Background changed for UGFA and effective date</a:t>
            </a:r>
          </a:p>
          <a:p>
            <a:pPr>
              <a:spcBef>
                <a:spcPct val="0"/>
              </a:spcBef>
              <a:buClrTx/>
              <a:buSzTx/>
              <a:buFont typeface="Wingdings" pitchFamily="2" charset="2"/>
              <a:buChar char="Ø"/>
            </a:pPr>
            <a:r>
              <a:rPr lang="en-US" altLang="en-US" sz="2000"/>
              <a:t>Part 2 – Removed Davis-Bacon Act and Real Property Acquisition from Matrix</a:t>
            </a:r>
          </a:p>
          <a:p>
            <a:pPr>
              <a:spcBef>
                <a:spcPct val="0"/>
              </a:spcBef>
              <a:buClrTx/>
              <a:buSzTx/>
              <a:buFont typeface="Wingdings" pitchFamily="2" charset="2"/>
              <a:buChar char="Ø"/>
            </a:pPr>
            <a:r>
              <a:rPr lang="en-US" altLang="en-US" sz="2000"/>
              <a:t>Part 3 – Compliance Requirements includes transition guidance between prior requirements and new UGFA </a:t>
            </a:r>
          </a:p>
          <a:p>
            <a:pPr lvl="1">
              <a:buFont typeface="Wingdings" pitchFamily="2" charset="2"/>
              <a:buChar char="Ø"/>
            </a:pPr>
            <a:r>
              <a:rPr lang="en-US" altLang="en-US" sz="1800"/>
              <a:t>Part 3.1 includes the audit of federal awards subject to the existing cost principles and administrative rules.  Deleted “D” Davis-Bacon Act and “K” Real Property Acquisition and Relocation Assistance and as compliance requirements and deleted “L” Reporting coverage of the subaward reporting requirements under Federal Funding Accountability and Transparency Act (FFATA)</a:t>
            </a:r>
          </a:p>
        </p:txBody>
      </p:sp>
      <p:graphicFrame>
        <p:nvGraphicFramePr>
          <p:cNvPr id="17412"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7413"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2015 Compliance Supplement, cont’d </a:t>
            </a:r>
          </a:p>
        </p:txBody>
      </p:sp>
      <p:sp>
        <p:nvSpPr>
          <p:cNvPr id="19459" name="Text Box 7"/>
          <p:cNvSpPr txBox="1">
            <a:spLocks noChangeArrowheads="1"/>
          </p:cNvSpPr>
          <p:nvPr/>
        </p:nvSpPr>
        <p:spPr bwMode="auto">
          <a:xfrm>
            <a:off x="1905000" y="2057400"/>
            <a:ext cx="6781800" cy="419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defRPr/>
            </a:pPr>
            <a:r>
              <a:rPr lang="en-US" sz="2000" dirty="0" smtClean="0"/>
              <a:t>Part 3 – Compliance Requirements includes transition guidance between prior requirements and new UGFA (cont’d)</a:t>
            </a:r>
          </a:p>
          <a:p>
            <a:pPr marL="742950" lvl="1" indent="-285750">
              <a:buFont typeface="Wingdings" pitchFamily="2" charset="2"/>
              <a:buChar char="Ø"/>
              <a:defRPr/>
            </a:pPr>
            <a:r>
              <a:rPr lang="en-US" sz="1800" dirty="0" smtClean="0"/>
              <a:t>Part 3.2 includes the audit of federal awards subject to the new UGFA cost principles and administrative rules and enhanced Federal Acquisition Regulation (FAR)-based cost-reimbursement contracts</a:t>
            </a:r>
          </a:p>
          <a:p>
            <a:pPr marL="285750" indent="-285750">
              <a:buFont typeface="Wingdings" pitchFamily="2" charset="2"/>
              <a:buChar char="Ø"/>
              <a:defRPr/>
            </a:pPr>
            <a:r>
              <a:rPr lang="en-US" sz="2000" dirty="0" smtClean="0"/>
              <a:t>Part 4 – Agency Requirements </a:t>
            </a:r>
          </a:p>
          <a:p>
            <a:pPr marL="742950" lvl="1" indent="-285750">
              <a:buFont typeface="Wingdings" pitchFamily="2" charset="2"/>
              <a:buChar char="Ø"/>
              <a:defRPr/>
            </a:pPr>
            <a:r>
              <a:rPr lang="en-US" sz="1800" dirty="0" smtClean="0"/>
              <a:t>includes program changes</a:t>
            </a:r>
          </a:p>
          <a:p>
            <a:pPr marL="742950" lvl="1" indent="-285750">
              <a:buFont typeface="Wingdings" pitchFamily="2" charset="2"/>
              <a:buChar char="Ø"/>
              <a:defRPr/>
            </a:pPr>
            <a:r>
              <a:rPr lang="en-US" sz="1800" dirty="0" smtClean="0"/>
              <a:t>removed FFATA reporting (not tested for compliance) </a:t>
            </a:r>
          </a:p>
          <a:p>
            <a:pPr marL="742950" lvl="1" indent="-285750">
              <a:buFont typeface="Wingdings" pitchFamily="2" charset="2"/>
              <a:buChar char="Ø"/>
              <a:defRPr/>
            </a:pPr>
            <a:r>
              <a:rPr lang="en-US" sz="1800" dirty="0" smtClean="0"/>
              <a:t>removed Subaward Reporting under the Transparency Act</a:t>
            </a:r>
          </a:p>
          <a:p>
            <a:pPr marL="285750" indent="-285750">
              <a:buFont typeface="Wingdings" pitchFamily="2" charset="2"/>
              <a:buChar char="Ø"/>
              <a:defRPr/>
            </a:pPr>
            <a:r>
              <a:rPr lang="en-US" sz="2000" dirty="0" smtClean="0"/>
              <a:t>Part 5 Clusters: includes changes from UGFA</a:t>
            </a:r>
          </a:p>
        </p:txBody>
      </p:sp>
      <p:graphicFrame>
        <p:nvGraphicFramePr>
          <p:cNvPr id="18436"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8437"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2015 Compliance Supplement, cont’d </a:t>
            </a:r>
          </a:p>
        </p:txBody>
      </p:sp>
      <p:sp>
        <p:nvSpPr>
          <p:cNvPr id="19459" name="Text Box 7"/>
          <p:cNvSpPr txBox="1">
            <a:spLocks noChangeArrowheads="1"/>
          </p:cNvSpPr>
          <p:nvPr/>
        </p:nvSpPr>
        <p:spPr bwMode="auto">
          <a:xfrm>
            <a:off x="1905000" y="2057400"/>
            <a:ext cx="6781800"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defRPr/>
            </a:pPr>
            <a:r>
              <a:rPr lang="en-US" sz="2000" dirty="0" smtClean="0"/>
              <a:t>Part 6 – Compliance Requirements includes transition guidance between prior requirements and new UGFA (cont’d)</a:t>
            </a:r>
          </a:p>
          <a:p>
            <a:pPr marL="285750" indent="-285750">
              <a:buFont typeface="Wingdings" pitchFamily="2" charset="2"/>
              <a:buChar char="Ø"/>
              <a:defRPr/>
            </a:pPr>
            <a:r>
              <a:rPr lang="en-US" sz="1800" dirty="0" smtClean="0"/>
              <a:t>Internal Control: added statement of OMB’s intent to revise Part 6 for the 2016 Supplement based on changes to the internal control requirements</a:t>
            </a:r>
          </a:p>
          <a:p>
            <a:pPr marL="342900" indent="-342900">
              <a:buFont typeface="Wingdings" pitchFamily="2" charset="2"/>
              <a:buChar char="Ø"/>
              <a:defRPr/>
            </a:pPr>
            <a:r>
              <a:rPr lang="en-US" sz="2000" dirty="0" smtClean="0"/>
              <a:t>Part 7 – </a:t>
            </a:r>
          </a:p>
          <a:p>
            <a:pPr marL="800100" lvl="1" indent="-342900">
              <a:buFont typeface="Wingdings" pitchFamily="2" charset="2"/>
              <a:buChar char="Ø"/>
              <a:defRPr/>
            </a:pPr>
            <a:r>
              <a:rPr lang="en-US" sz="1800" dirty="0" smtClean="0"/>
              <a:t>Removed Davis-Bacon Act, Real Property Acquisition and Relocation Assistance compliance requirements</a:t>
            </a:r>
          </a:p>
          <a:p>
            <a:pPr marL="800100" lvl="1" indent="-342900">
              <a:buFont typeface="Wingdings" pitchFamily="2" charset="2"/>
              <a:buChar char="Ø"/>
              <a:defRPr/>
            </a:pPr>
            <a:r>
              <a:rPr lang="en-US" sz="1800" dirty="0" smtClean="0"/>
              <a:t> Removed subaward reporting under the FFATA and ARRA from Appendix VII. Programs not in Compliance Supplement are updated for UGFA</a:t>
            </a:r>
          </a:p>
          <a:p>
            <a:pPr marL="285750" indent="-285750">
              <a:buFont typeface="Wingdings" pitchFamily="2" charset="2"/>
              <a:buChar char="Ø"/>
              <a:defRPr/>
            </a:pPr>
            <a:endParaRPr lang="en-US" sz="1800" dirty="0" smtClean="0"/>
          </a:p>
        </p:txBody>
      </p:sp>
      <p:graphicFrame>
        <p:nvGraphicFramePr>
          <p:cNvPr id="19460"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9461"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smtClean="0"/>
              <a:t>Summary thoughts</a:t>
            </a:r>
          </a:p>
        </p:txBody>
      </p:sp>
      <p:sp>
        <p:nvSpPr>
          <p:cNvPr id="19459" name="Text Box 7"/>
          <p:cNvSpPr txBox="1">
            <a:spLocks noChangeArrowheads="1"/>
          </p:cNvSpPr>
          <p:nvPr/>
        </p:nvSpPr>
        <p:spPr bwMode="auto">
          <a:xfrm>
            <a:off x="1905000" y="2057400"/>
            <a:ext cx="67818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defRPr/>
            </a:pPr>
            <a:r>
              <a:rPr lang="en-US" altLang="en-US" sz="2000" dirty="0" smtClean="0">
                <a:solidFill>
                  <a:schemeClr val="tx1"/>
                </a:solidFill>
              </a:rPr>
              <a:t> Engage with your clients and employer in discussions related to Uniform Guidance changes earlier rather than later</a:t>
            </a:r>
          </a:p>
          <a:p>
            <a:pPr>
              <a:spcBef>
                <a:spcPct val="0"/>
              </a:spcBef>
              <a:buClrTx/>
              <a:buSzTx/>
              <a:buFont typeface="Wingdings" pitchFamily="2" charset="2"/>
              <a:buChar char="Ø"/>
              <a:defRPr/>
            </a:pPr>
            <a:r>
              <a:rPr lang="en-US" altLang="en-US" sz="2000" dirty="0" smtClean="0">
                <a:solidFill>
                  <a:schemeClr val="tx1"/>
                </a:solidFill>
              </a:rPr>
              <a:t> For Internal Control reference material see GAO Green Book and Internal Control Management Tool available at </a:t>
            </a:r>
            <a:r>
              <a:rPr lang="en-US" altLang="en-US" sz="2000" dirty="0" smtClean="0">
                <a:solidFill>
                  <a:schemeClr val="tx1"/>
                </a:solidFill>
                <a:hlinkClick r:id="rId3"/>
              </a:rPr>
              <a:t>http://www.gao.gov/greenbook/overview</a:t>
            </a:r>
            <a:r>
              <a:rPr lang="en-US" altLang="en-US" sz="2000" dirty="0" smtClean="0">
                <a:solidFill>
                  <a:schemeClr val="tx1"/>
                </a:solidFill>
              </a:rPr>
              <a:t> and COSO reference material available at </a:t>
            </a:r>
            <a:r>
              <a:rPr lang="en-US" altLang="en-US" sz="2000" dirty="0" smtClean="0">
                <a:solidFill>
                  <a:schemeClr val="tx1"/>
                </a:solidFill>
                <a:hlinkClick r:id="rId4"/>
              </a:rPr>
              <a:t>http://www.coso.org/guidance.htm</a:t>
            </a:r>
            <a:endParaRPr lang="en-US" altLang="en-US" sz="2000" dirty="0" smtClean="0">
              <a:solidFill>
                <a:schemeClr val="tx1"/>
              </a:solidFill>
            </a:endParaRPr>
          </a:p>
          <a:p>
            <a:pPr marL="342900" indent="-342900">
              <a:spcBef>
                <a:spcPct val="0"/>
              </a:spcBef>
              <a:buClrTx/>
              <a:buSzTx/>
              <a:buFont typeface="Wingdings" pitchFamily="2" charset="2"/>
              <a:buChar char="Ø"/>
              <a:defRPr/>
            </a:pPr>
            <a:r>
              <a:rPr lang="en-US" altLang="en-US" sz="2000" dirty="0" smtClean="0">
                <a:solidFill>
                  <a:schemeClr val="tx1"/>
                </a:solidFill>
              </a:rPr>
              <a:t>Single Audit changes effective with 12/31/15 year ends and after</a:t>
            </a:r>
          </a:p>
          <a:p>
            <a:pPr marL="342900" indent="-342900">
              <a:spcBef>
                <a:spcPct val="0"/>
              </a:spcBef>
              <a:buClrTx/>
              <a:buSzTx/>
              <a:buFont typeface="Wingdings" pitchFamily="2" charset="2"/>
              <a:buChar char="Ø"/>
              <a:defRPr/>
            </a:pPr>
            <a:r>
              <a:rPr lang="en-US" altLang="en-US" sz="2000" dirty="0" smtClean="0">
                <a:solidFill>
                  <a:schemeClr val="tx1"/>
                </a:solidFill>
              </a:rPr>
              <a:t>2015 new or updated Federal Awards under new UGFA guidance and continuing Federal Awards under old guidance</a:t>
            </a:r>
          </a:p>
        </p:txBody>
      </p:sp>
      <p:graphicFrame>
        <p:nvGraphicFramePr>
          <p:cNvPr id="20484"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20485" r:id="rId5" imgW="683095" imgH="602611" progId="">
                  <p:embed/>
                </p:oleObj>
              </mc:Choice>
              <mc:Fallback>
                <p:oleObj r:id="rId5" imgW="683095" imgH="602611" progId="">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1947863" y="1389063"/>
            <a:ext cx="7010400"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Tx/>
              <a:buNone/>
              <a:defRPr/>
            </a:pPr>
            <a:r>
              <a:rPr lang="en-US" altLang="en-US" sz="2800" b="1" dirty="0" smtClean="0">
                <a:solidFill>
                  <a:schemeClr val="tx1"/>
                </a:solidFill>
              </a:rPr>
              <a:t>Perkins, Dexter, Sinopoli &amp; Hamm, P.C.</a:t>
            </a:r>
          </a:p>
          <a:p>
            <a:pPr>
              <a:spcBef>
                <a:spcPct val="0"/>
              </a:spcBef>
              <a:buClrTx/>
              <a:buSzTx/>
              <a:buFontTx/>
              <a:buNone/>
              <a:defRPr/>
            </a:pPr>
            <a:endParaRPr lang="en-US" altLang="en-US" sz="900" dirty="0" smtClean="0">
              <a:solidFill>
                <a:schemeClr val="tx1"/>
              </a:solidFill>
            </a:endParaRPr>
          </a:p>
          <a:p>
            <a:pPr>
              <a:spcBef>
                <a:spcPct val="0"/>
              </a:spcBef>
              <a:buClrTx/>
              <a:buSzTx/>
              <a:buFontTx/>
              <a:buNone/>
              <a:defRPr/>
            </a:pPr>
            <a:r>
              <a:rPr lang="en-US" altLang="en-US" sz="2000" dirty="0" smtClean="0">
                <a:solidFill>
                  <a:schemeClr val="tx1"/>
                </a:solidFill>
              </a:rPr>
              <a:t>Services:</a:t>
            </a:r>
          </a:p>
          <a:p>
            <a:pPr marL="342900" indent="-342900">
              <a:spcBef>
                <a:spcPct val="0"/>
              </a:spcBef>
              <a:buClrTx/>
              <a:buSzTx/>
              <a:buFont typeface="Wingdings" pitchFamily="2" charset="2"/>
              <a:buChar char="Ø"/>
              <a:defRPr/>
            </a:pPr>
            <a:r>
              <a:rPr lang="en-US" altLang="en-US" sz="2000" b="1" i="1" u="sng" dirty="0" smtClean="0">
                <a:solidFill>
                  <a:schemeClr val="tx1"/>
                </a:solidFill>
              </a:rPr>
              <a:t>Individual, Corporate, Partnership and Fiduciary Tax Returns</a:t>
            </a:r>
          </a:p>
          <a:p>
            <a:pPr marL="342900" indent="-342900">
              <a:spcBef>
                <a:spcPct val="0"/>
              </a:spcBef>
              <a:buClrTx/>
              <a:buSzTx/>
              <a:buFont typeface="Wingdings" pitchFamily="2" charset="2"/>
              <a:buChar char="Ø"/>
              <a:defRPr/>
            </a:pPr>
            <a:r>
              <a:rPr lang="en-US" altLang="en-US" sz="2000" b="1" i="1" u="sng" dirty="0" smtClean="0">
                <a:solidFill>
                  <a:schemeClr val="tx1"/>
                </a:solidFill>
              </a:rPr>
              <a:t>Audited, Reviewed and Compiled Financial Statements</a:t>
            </a:r>
          </a:p>
          <a:p>
            <a:pPr marL="342900" indent="-342900">
              <a:spcBef>
                <a:spcPct val="0"/>
              </a:spcBef>
              <a:buClrTx/>
              <a:buSzTx/>
              <a:buFont typeface="Wingdings" pitchFamily="2" charset="2"/>
              <a:buChar char="Ø"/>
              <a:defRPr/>
            </a:pPr>
            <a:r>
              <a:rPr lang="en-US" altLang="en-US" sz="2000" b="1" i="1" u="sng" dirty="0" smtClean="0">
                <a:solidFill>
                  <a:schemeClr val="tx1"/>
                </a:solidFill>
              </a:rPr>
              <a:t>Tax Planning and Research</a:t>
            </a:r>
          </a:p>
          <a:p>
            <a:pPr marL="342900" indent="-342900">
              <a:spcBef>
                <a:spcPct val="0"/>
              </a:spcBef>
              <a:buClrTx/>
              <a:buSzTx/>
              <a:buFont typeface="Wingdings" pitchFamily="2" charset="2"/>
              <a:buChar char="Ø"/>
              <a:defRPr/>
            </a:pPr>
            <a:r>
              <a:rPr lang="en-US" altLang="en-US" sz="2000" b="1" i="1" u="sng" dirty="0" smtClean="0">
                <a:solidFill>
                  <a:schemeClr val="tx1"/>
                </a:solidFill>
              </a:rPr>
              <a:t>Estate and Financial Planning</a:t>
            </a:r>
          </a:p>
          <a:p>
            <a:pPr marL="342900" indent="-342900">
              <a:spcBef>
                <a:spcPct val="0"/>
              </a:spcBef>
              <a:buClrTx/>
              <a:buSzTx/>
              <a:buFont typeface="Wingdings" pitchFamily="2" charset="2"/>
              <a:buChar char="Ø"/>
              <a:defRPr/>
            </a:pPr>
            <a:r>
              <a:rPr lang="en-US" altLang="en-US" sz="2000" b="1" i="1" u="sng" dirty="0" smtClean="0">
                <a:solidFill>
                  <a:schemeClr val="tx1"/>
                </a:solidFill>
              </a:rPr>
              <a:t>Business Consultation</a:t>
            </a:r>
          </a:p>
          <a:p>
            <a:pPr marL="342900" indent="-342900">
              <a:spcBef>
                <a:spcPct val="0"/>
              </a:spcBef>
              <a:buClrTx/>
              <a:buSzTx/>
              <a:buFont typeface="Wingdings" pitchFamily="2" charset="2"/>
              <a:buChar char="Ø"/>
              <a:defRPr/>
            </a:pPr>
            <a:r>
              <a:rPr lang="en-US" altLang="en-US" sz="2000" b="1" i="1" u="sng" dirty="0" smtClean="0">
                <a:solidFill>
                  <a:schemeClr val="tx1"/>
                </a:solidFill>
              </a:rPr>
              <a:t>IRS Representation</a:t>
            </a:r>
          </a:p>
          <a:p>
            <a:pPr marL="342900" indent="-342900">
              <a:spcBef>
                <a:spcPct val="0"/>
              </a:spcBef>
              <a:buClrTx/>
              <a:buSzTx/>
              <a:buFont typeface="Wingdings" pitchFamily="2" charset="2"/>
              <a:buChar char="Ø"/>
              <a:defRPr/>
            </a:pPr>
            <a:r>
              <a:rPr lang="en-US" altLang="en-US" sz="2000" b="1" i="1" u="sng" dirty="0" smtClean="0">
                <a:solidFill>
                  <a:schemeClr val="tx1"/>
                </a:solidFill>
              </a:rPr>
              <a:t>Controllership and Bookkeeping</a:t>
            </a:r>
          </a:p>
          <a:p>
            <a:pPr marL="342900" indent="-342900">
              <a:spcBef>
                <a:spcPct val="0"/>
              </a:spcBef>
              <a:buClrTx/>
              <a:buSzTx/>
              <a:buFont typeface="Wingdings" pitchFamily="2" charset="2"/>
              <a:buChar char="Ø"/>
              <a:defRPr/>
            </a:pPr>
            <a:r>
              <a:rPr lang="en-US" altLang="en-US" sz="2000" b="1" i="1" u="sng" dirty="0" smtClean="0">
                <a:solidFill>
                  <a:schemeClr val="tx1"/>
                </a:solidFill>
              </a:rPr>
              <a:t>Litigation Support and Expert Testimony</a:t>
            </a:r>
          </a:p>
          <a:p>
            <a:pPr marL="342900" indent="-342900">
              <a:spcBef>
                <a:spcPct val="0"/>
              </a:spcBef>
              <a:buClrTx/>
              <a:buSzTx/>
              <a:buFont typeface="Wingdings" pitchFamily="2" charset="2"/>
              <a:buChar char="Ø"/>
              <a:defRPr/>
            </a:pPr>
            <a:endParaRPr lang="en-US" altLang="en-US" sz="2000" b="1" i="1" u="sng" dirty="0" smtClean="0">
              <a:solidFill>
                <a:schemeClr val="tx1"/>
              </a:solidFill>
            </a:endParaRPr>
          </a:p>
          <a:p>
            <a:pPr>
              <a:spcBef>
                <a:spcPct val="0"/>
              </a:spcBef>
              <a:buClrTx/>
              <a:buSzTx/>
              <a:buFontTx/>
              <a:buNone/>
              <a:defRPr/>
            </a:pPr>
            <a:endParaRPr lang="en-US" altLang="en-US" sz="800" b="1" i="1" dirty="0" smtClean="0">
              <a:solidFill>
                <a:schemeClr val="tx1"/>
              </a:solidFill>
            </a:endParaRPr>
          </a:p>
        </p:txBody>
      </p:sp>
      <p:pic>
        <p:nvPicPr>
          <p:cNvPr id="21507" name="Picture 5" descr="j0390790"/>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663" y="5341938"/>
            <a:ext cx="1133475"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Lst>
        </p:spPr>
      </p:pic>
      <p:sp>
        <p:nvSpPr>
          <p:cNvPr id="21508" name="Text Box 7"/>
          <p:cNvSpPr txBox="1">
            <a:spLocks noChangeArrowheads="1"/>
          </p:cNvSpPr>
          <p:nvPr/>
        </p:nvSpPr>
        <p:spPr bwMode="auto">
          <a:xfrm>
            <a:off x="1727200" y="5834063"/>
            <a:ext cx="6858000" cy="508000"/>
          </a:xfrm>
          <a:prstGeom prst="rect">
            <a:avLst/>
          </a:prstGeom>
          <a:solidFill>
            <a:srgbClr val="FFFFFF"/>
          </a:solidFill>
          <a:ln>
            <a:noFill/>
          </a:ln>
          <a:extLst>
            <a:ext uri="{91240B29-F687-4F45-9708-019B960494DF}">
              <a14:hiddenLine xmlns:a14="http://schemas.microsoft.com/office/drawing/2010/main" w="0" algn="in">
                <a:solidFill>
                  <a:srgbClr val="000000"/>
                </a:solidFill>
                <a:miter lim="800000"/>
                <a:headEnd/>
                <a:tailEnd/>
              </a14:hiddenLine>
            </a:ext>
          </a:extLst>
        </p:spPr>
        <p:txBody>
          <a:bodyPr lIns="36195" tIns="36195" rIns="36195" bIns="36195"/>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lgn="ctr">
              <a:spcBef>
                <a:spcPct val="0"/>
              </a:spcBef>
              <a:buClrTx/>
              <a:buSzTx/>
              <a:buFontTx/>
              <a:buNone/>
            </a:pPr>
            <a:r>
              <a:rPr lang="en-US" altLang="en-US" sz="1400" b="1">
                <a:solidFill>
                  <a:srgbClr val="0A68FF"/>
                </a:solidFill>
                <a:latin typeface="Arial Narrow" pitchFamily="34" charset="0"/>
              </a:rPr>
              <a:t>501 W. President George Bush Highway  </a:t>
            </a:r>
            <a:r>
              <a:rPr lang="en-US" altLang="en-US" sz="1400" b="1" noProof="1">
                <a:solidFill>
                  <a:srgbClr val="0A68FF"/>
                </a:solidFill>
                <a:latin typeface="Arial Narrow" pitchFamily="34" charset="0"/>
              </a:rPr>
              <a:t>·</a:t>
            </a:r>
            <a:r>
              <a:rPr lang="en-US" altLang="en-US" sz="1400" b="1">
                <a:solidFill>
                  <a:srgbClr val="0A68FF"/>
                </a:solidFill>
                <a:latin typeface="Arial Narrow" pitchFamily="34" charset="0"/>
              </a:rPr>
              <a:t>  Suite 130 </a:t>
            </a:r>
            <a:r>
              <a:rPr lang="en-US" altLang="en-US" sz="1400" b="1" noProof="1">
                <a:solidFill>
                  <a:srgbClr val="0A68FF"/>
                </a:solidFill>
                <a:latin typeface="Arial Narrow" pitchFamily="34" charset="0"/>
              </a:rPr>
              <a:t>·</a:t>
            </a:r>
            <a:r>
              <a:rPr lang="en-US" altLang="en-US" sz="1400" b="1">
                <a:solidFill>
                  <a:srgbClr val="0A68FF"/>
                </a:solidFill>
                <a:latin typeface="Arial Narrow" pitchFamily="34" charset="0"/>
              </a:rPr>
              <a:t>  Richardson, Texas 75080</a:t>
            </a:r>
          </a:p>
          <a:p>
            <a:pPr algn="ctr">
              <a:spcBef>
                <a:spcPct val="0"/>
              </a:spcBef>
              <a:buClrTx/>
              <a:buSzTx/>
              <a:buFontTx/>
              <a:buNone/>
            </a:pPr>
            <a:r>
              <a:rPr lang="en-US" altLang="en-US" sz="1400" b="1">
                <a:solidFill>
                  <a:srgbClr val="0A68FF"/>
                </a:solidFill>
                <a:latin typeface="Arial Narrow" pitchFamily="34" charset="0"/>
              </a:rPr>
              <a:t>Phone: 972.669.9730 </a:t>
            </a:r>
            <a:r>
              <a:rPr lang="en-US" altLang="en-US" sz="1400" b="1" noProof="1">
                <a:solidFill>
                  <a:srgbClr val="0A68FF"/>
                </a:solidFill>
                <a:latin typeface="Arial Narrow" pitchFamily="34" charset="0"/>
              </a:rPr>
              <a:t>·</a:t>
            </a:r>
            <a:r>
              <a:rPr lang="en-US" altLang="en-US" sz="1400" b="1">
                <a:solidFill>
                  <a:srgbClr val="0A68FF"/>
                </a:solidFill>
                <a:latin typeface="Arial Narrow" pitchFamily="34" charset="0"/>
              </a:rPr>
              <a:t>  Fax: 972.238.1286  </a:t>
            </a:r>
            <a:r>
              <a:rPr lang="en-US" altLang="en-US" sz="1400" b="1" noProof="1">
                <a:solidFill>
                  <a:srgbClr val="0A68FF"/>
                </a:solidFill>
              </a:rPr>
              <a:t>·</a:t>
            </a:r>
            <a:r>
              <a:rPr lang="en-US" altLang="en-US" sz="1400" b="1">
                <a:solidFill>
                  <a:srgbClr val="0A68FF"/>
                </a:solidFill>
                <a:latin typeface="Arial Narrow" pitchFamily="34" charset="0"/>
              </a:rPr>
              <a:t>  Website: www.pdshcpas.com</a:t>
            </a:r>
          </a:p>
          <a:p>
            <a:pPr algn="ctr">
              <a:spcBef>
                <a:spcPct val="0"/>
              </a:spcBef>
              <a:buClrTx/>
              <a:buSzTx/>
              <a:buFontTx/>
              <a:buNone/>
            </a:pPr>
            <a:endParaRPr lang="en-US" altLang="en-US" sz="1200" b="1">
              <a:solidFill>
                <a:srgbClr val="0A68FF"/>
              </a:solidFill>
              <a:latin typeface="Arial Narrow" pitchFamily="34" charset="0"/>
            </a:endParaRPr>
          </a:p>
          <a:p>
            <a:pPr algn="ctr">
              <a:spcBef>
                <a:spcPct val="0"/>
              </a:spcBef>
              <a:buClrTx/>
              <a:buSzTx/>
              <a:buFontTx/>
              <a:buNone/>
            </a:pPr>
            <a:r>
              <a:rPr lang="en-US" altLang="en-US" sz="1200" b="1">
                <a:solidFill>
                  <a:srgbClr val="0A68FF"/>
                </a:solidFill>
                <a:latin typeface="Arial Narrow" pitchFamily="34" charset="0"/>
              </a:rPr>
              <a:t>Members American Institute of Certified Public Accountants and Texas Society of Certified Public Accountants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2039938" y="1328738"/>
            <a:ext cx="6858000" cy="685800"/>
          </a:xfrm>
          <a:noFill/>
        </p:spPr>
        <p:txBody>
          <a:bodyPr/>
          <a:lstStyle/>
          <a:p>
            <a:pPr eaLnBrk="1" hangingPunct="1">
              <a:lnSpc>
                <a:spcPct val="80000"/>
              </a:lnSpc>
            </a:pPr>
            <a:r>
              <a:rPr lang="en-US" altLang="en-US" sz="2800" b="1" smtClean="0"/>
              <a:t>Learning Objectives</a:t>
            </a:r>
          </a:p>
        </p:txBody>
      </p:sp>
      <p:graphicFrame>
        <p:nvGraphicFramePr>
          <p:cNvPr id="4099"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4101" r:id="rId4" imgW="683095" imgH="602611" progId="">
                  <p:embed/>
                </p:oleObj>
              </mc:Choice>
              <mc:Fallback>
                <p:oleObj r:id="rId4" imgW="683095" imgH="602611"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28" name="Text Box 7"/>
          <p:cNvSpPr txBox="1">
            <a:spLocks noChangeArrowheads="1"/>
          </p:cNvSpPr>
          <p:nvPr/>
        </p:nvSpPr>
        <p:spPr bwMode="auto">
          <a:xfrm>
            <a:off x="1963738" y="1871663"/>
            <a:ext cx="6781800" cy="4246562"/>
          </a:xfrm>
          <a:prstGeom prst="rect">
            <a:avLst/>
          </a:prstGeom>
          <a:noFill/>
          <a:ln w="9525">
            <a:noFill/>
            <a:miter lim="800000"/>
            <a:headEnd/>
            <a:tailEnd/>
          </a:ln>
        </p:spPr>
        <p:txBody>
          <a:bodyPr>
            <a:spAutoFit/>
          </a:bodyPr>
          <a:lstStyle/>
          <a:p>
            <a:pPr>
              <a:defRPr/>
            </a:pPr>
            <a:r>
              <a:rPr lang="en-US" sz="1400" b="1" i="1" dirty="0"/>
              <a:t>UNDERSTAND THE IMPACT OF THE NEW UNIFORM ADMINISTRATIVE REQUIREMENTS, COST PRINCIPLES, AND AUDIT REQUIREMENTS FOR FEDERAL AWARDS</a:t>
            </a:r>
          </a:p>
          <a:p>
            <a:pPr marL="285750" indent="-285750">
              <a:buFont typeface="Wingdings" panose="05000000000000000000" pitchFamily="2" charset="2"/>
              <a:buChar char="Ø"/>
              <a:defRPr/>
            </a:pPr>
            <a:r>
              <a:rPr lang="en-US" sz="1400" dirty="0"/>
              <a:t>Effective Dates</a:t>
            </a:r>
          </a:p>
          <a:p>
            <a:pPr marL="285750" indent="-285750">
              <a:buFont typeface="Wingdings" panose="05000000000000000000" pitchFamily="2" charset="2"/>
              <a:buChar char="Ø"/>
              <a:defRPr/>
            </a:pPr>
            <a:r>
              <a:rPr lang="en-US" sz="1400" dirty="0"/>
              <a:t>Nonfederal entities’ responsibilities for internal control</a:t>
            </a:r>
            <a:r>
              <a:rPr lang="en-US" sz="1400" b="1" dirty="0"/>
              <a:t> </a:t>
            </a:r>
            <a:r>
              <a:rPr lang="en-US" sz="1400" dirty="0"/>
              <a:t>and evaluation and monitoring of compliance with federal statutes, regulations and terms and conditions of federal awards</a:t>
            </a:r>
            <a:endParaRPr lang="en-US" sz="1400" b="1" dirty="0"/>
          </a:p>
          <a:p>
            <a:pPr marL="285750" indent="-285750">
              <a:buFont typeface="Wingdings" panose="05000000000000000000" pitchFamily="2" charset="2"/>
              <a:buChar char="Ø"/>
              <a:defRPr/>
            </a:pPr>
            <a:r>
              <a:rPr lang="en-US" sz="1400" dirty="0"/>
              <a:t>New procurement standards</a:t>
            </a:r>
          </a:p>
          <a:p>
            <a:pPr marL="285750" indent="-285750">
              <a:buFont typeface="Wingdings" panose="05000000000000000000" pitchFamily="2" charset="2"/>
              <a:buChar char="Ø"/>
              <a:defRPr/>
            </a:pPr>
            <a:r>
              <a:rPr lang="en-US" sz="1400" dirty="0"/>
              <a:t>Requirements for Pass-Through Entities</a:t>
            </a:r>
          </a:p>
          <a:p>
            <a:pPr marL="285750" indent="-285750">
              <a:buFont typeface="Wingdings" panose="05000000000000000000" pitchFamily="2" charset="2"/>
              <a:buChar char="Ø"/>
              <a:defRPr/>
            </a:pPr>
            <a:r>
              <a:rPr lang="en-US" sz="1400" dirty="0"/>
              <a:t>Effect on indirect cost rates</a:t>
            </a:r>
          </a:p>
          <a:p>
            <a:pPr marL="285750" indent="-285750">
              <a:buFont typeface="Wingdings" panose="05000000000000000000" pitchFamily="2" charset="2"/>
              <a:buChar char="Ø"/>
              <a:defRPr/>
            </a:pPr>
            <a:r>
              <a:rPr lang="en-US" sz="1400" dirty="0"/>
              <a:t>Changes in audit requirements, major program determination and determination of low risk and other than low risk auditee</a:t>
            </a:r>
            <a:r>
              <a:rPr lang="en-US" sz="1400" b="1" dirty="0"/>
              <a:t>	 </a:t>
            </a:r>
            <a:endParaRPr lang="en-US" sz="1400" dirty="0"/>
          </a:p>
          <a:p>
            <a:pPr>
              <a:defRPr/>
            </a:pPr>
            <a:endParaRPr lang="en-US" sz="1400" b="1" dirty="0"/>
          </a:p>
          <a:p>
            <a:pPr>
              <a:defRPr/>
            </a:pPr>
            <a:r>
              <a:rPr lang="en-US" sz="1400" b="1" i="1" dirty="0"/>
              <a:t>DESCRIBE THE KEY CHANGES TO THE OMB CIRCULAR A-133 2015 FINAL COMPLIANCE SUPPLEMENT</a:t>
            </a:r>
          </a:p>
          <a:p>
            <a:pPr marL="285750" indent="-285750">
              <a:buFont typeface="Wingdings" panose="05000000000000000000" pitchFamily="2" charset="2"/>
              <a:buChar char="Ø"/>
              <a:defRPr/>
            </a:pPr>
            <a:r>
              <a:rPr lang="en-US" sz="1400" dirty="0"/>
              <a:t>Part 3 Compliance Requirements includes transition guidance in effect for continuing federal awards under A-133 requirements and new federal awards under Uniform Guidance for Federal Awards requirements</a:t>
            </a:r>
            <a:endParaRPr lang="en-US" sz="1400" b="1" dirty="0"/>
          </a:p>
          <a:p>
            <a:pP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1989138" y="1389063"/>
            <a:ext cx="7002462" cy="1460500"/>
          </a:xfrm>
          <a:noFill/>
        </p:spPr>
        <p:txBody>
          <a:bodyPr/>
          <a:lstStyle/>
          <a:p>
            <a:pPr eaLnBrk="1" hangingPunct="1">
              <a:lnSpc>
                <a:spcPct val="80000"/>
              </a:lnSpc>
            </a:pPr>
            <a:r>
              <a:rPr lang="en-US" altLang="en-US" sz="2800" b="1" smtClean="0">
                <a:cs typeface="Arial" charset="0"/>
              </a:rPr>
              <a:t>Uniform Administrative Requirements, Cost Principles, and Audit Requirements for Federal Awards (Uniform Guidance for Federal Awards or UGFA)</a:t>
            </a:r>
            <a:endParaRPr lang="en-US" altLang="en-US" sz="2800" b="1" i="1" u="sng" smtClean="0">
              <a:cs typeface="Arial" charset="0"/>
            </a:endParaRPr>
          </a:p>
        </p:txBody>
      </p:sp>
      <p:sp>
        <p:nvSpPr>
          <p:cNvPr id="5124" name="Text Box 7"/>
          <p:cNvSpPr txBox="1">
            <a:spLocks noChangeArrowheads="1"/>
          </p:cNvSpPr>
          <p:nvPr/>
        </p:nvSpPr>
        <p:spPr bwMode="auto">
          <a:xfrm>
            <a:off x="1905000" y="2795588"/>
            <a:ext cx="6589713" cy="3109912"/>
          </a:xfrm>
          <a:prstGeom prst="rect">
            <a:avLst/>
          </a:prstGeom>
          <a:noFill/>
          <a:ln w="9525">
            <a:noFill/>
            <a:miter lim="800000"/>
            <a:headEnd/>
            <a:tailEnd/>
          </a:ln>
        </p:spPr>
        <p:txBody>
          <a:bodyPr>
            <a:spAutoFit/>
          </a:bodyPr>
          <a:lstStyle/>
          <a:p>
            <a:pPr>
              <a:defRPr/>
            </a:pPr>
            <a:endParaRPr lang="en-US" sz="2000" dirty="0"/>
          </a:p>
          <a:p>
            <a:pPr>
              <a:defRPr/>
            </a:pPr>
            <a:endParaRPr lang="en-US" sz="2000" dirty="0"/>
          </a:p>
          <a:p>
            <a:pPr marL="342900" indent="-342900">
              <a:buFont typeface="Wingdings" panose="05000000000000000000" pitchFamily="2" charset="2"/>
              <a:buChar char="Ø"/>
              <a:defRPr/>
            </a:pPr>
            <a:r>
              <a:rPr lang="en-US" altLang="en-US" sz="2800" b="1" i="1" u="sng" dirty="0"/>
              <a:t>Overview</a:t>
            </a:r>
            <a:endParaRPr lang="en-US" altLang="en-US" sz="2800" b="1" i="1" u="sng" dirty="0"/>
          </a:p>
          <a:p>
            <a:pPr>
              <a:defRPr/>
            </a:pPr>
            <a:endParaRPr lang="en-US" sz="2800" dirty="0"/>
          </a:p>
          <a:p>
            <a:pPr marL="342900" indent="-342900">
              <a:buFont typeface="Wingdings" panose="05000000000000000000" pitchFamily="2" charset="2"/>
              <a:buChar char="Ø"/>
              <a:defRPr/>
            </a:pPr>
            <a:r>
              <a:rPr lang="en-US" sz="2000" dirty="0"/>
              <a:t>Supersedes </a:t>
            </a:r>
            <a:r>
              <a:rPr lang="en-US" sz="2000" dirty="0"/>
              <a:t>Circulars A-21, A-87, A-89, A-102, A-110, A-122, </a:t>
            </a:r>
            <a:r>
              <a:rPr lang="en-US" sz="2000" dirty="0"/>
              <a:t>A-133</a:t>
            </a:r>
          </a:p>
          <a:p>
            <a:pPr>
              <a:buFont typeface="Wingdings" pitchFamily="2" charset="2"/>
              <a:buChar char="Ø"/>
              <a:defRPr/>
            </a:pPr>
            <a:r>
              <a:rPr lang="en-US" sz="2000" dirty="0"/>
              <a:t>  Incorporates </a:t>
            </a:r>
            <a:r>
              <a:rPr lang="en-US" sz="2000" dirty="0"/>
              <a:t>Circular A-50, Audit </a:t>
            </a:r>
            <a:r>
              <a:rPr lang="en-US" sz="2000" dirty="0"/>
              <a:t>Follow-up</a:t>
            </a:r>
          </a:p>
          <a:p>
            <a:pPr marL="342900" indent="-342900">
              <a:buFont typeface="Wingdings" pitchFamily="2" charset="2"/>
              <a:buChar char="Ø"/>
              <a:defRPr/>
            </a:pPr>
            <a:r>
              <a:rPr lang="en-US" sz="2000" dirty="0"/>
              <a:t>Located </a:t>
            </a:r>
            <a:r>
              <a:rPr lang="en-US" sz="2000" dirty="0"/>
              <a:t>in 2 CRF 200 Subparts A – F</a:t>
            </a:r>
          </a:p>
          <a:p>
            <a:pPr marL="342900" indent="-342900">
              <a:buFont typeface="Wingdings" pitchFamily="2" charset="2"/>
              <a:buChar char="Ø"/>
              <a:defRPr/>
            </a:pPr>
            <a:r>
              <a:rPr lang="en-US" sz="2000" dirty="0"/>
              <a:t>11 appendixes </a:t>
            </a:r>
          </a:p>
        </p:txBody>
      </p:sp>
      <p:graphicFrame>
        <p:nvGraphicFramePr>
          <p:cNvPr id="2"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5125" r:id="rId4" imgW="683095" imgH="602611" progId="">
                  <p:embed/>
                </p:oleObj>
              </mc:Choice>
              <mc:Fallback>
                <p:oleObj r:id="rId4" imgW="683095" imgH="602611"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1989138" y="1389063"/>
            <a:ext cx="7002462" cy="482600"/>
          </a:xfrm>
          <a:noFill/>
        </p:spPr>
        <p:txBody>
          <a:bodyPr/>
          <a:lstStyle/>
          <a:p>
            <a:pPr eaLnBrk="1" hangingPunct="1">
              <a:lnSpc>
                <a:spcPct val="80000"/>
              </a:lnSpc>
            </a:pPr>
            <a:r>
              <a:rPr lang="en-US" altLang="en-US" sz="2800" b="1" i="1" u="sng" smtClean="0"/>
              <a:t>Effective Dates</a:t>
            </a:r>
          </a:p>
        </p:txBody>
      </p:sp>
      <p:sp>
        <p:nvSpPr>
          <p:cNvPr id="6147" name="Text Box 7"/>
          <p:cNvSpPr txBox="1">
            <a:spLocks noChangeArrowheads="1"/>
          </p:cNvSpPr>
          <p:nvPr/>
        </p:nvSpPr>
        <p:spPr bwMode="auto">
          <a:xfrm>
            <a:off x="1905000" y="2057400"/>
            <a:ext cx="6781800"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742950" indent="-28575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pPr>
            <a:r>
              <a:rPr lang="en-US" altLang="en-US" sz="2000"/>
              <a:t>Federal agencies required to adopt guidance December 26, 2014</a:t>
            </a:r>
          </a:p>
          <a:p>
            <a:pPr>
              <a:spcBef>
                <a:spcPct val="0"/>
              </a:spcBef>
              <a:buClrTx/>
              <a:buSzTx/>
              <a:buFont typeface="Wingdings" pitchFamily="2" charset="2"/>
              <a:buChar char="Ø"/>
            </a:pPr>
            <a:endParaRPr lang="en-US" altLang="en-US" sz="2000">
              <a:solidFill>
                <a:schemeClr val="tx1"/>
              </a:solidFill>
            </a:endParaRPr>
          </a:p>
          <a:p>
            <a:pPr>
              <a:spcBef>
                <a:spcPct val="0"/>
              </a:spcBef>
              <a:buClrTx/>
              <a:buSzTx/>
              <a:buFont typeface="Wingdings" pitchFamily="2" charset="2"/>
              <a:buChar char="Ø"/>
            </a:pPr>
            <a:r>
              <a:rPr lang="en-US" altLang="en-US" sz="2000">
                <a:solidFill>
                  <a:schemeClr val="tx1"/>
                </a:solidFill>
              </a:rPr>
              <a:t> </a:t>
            </a:r>
            <a:r>
              <a:rPr lang="en-US" altLang="en-US" sz="2000"/>
              <a:t>Nonfederal entities (defined as state, local government, Indian tribe, institution of higher education, or nonprofit organization that carries out a federal award as a recipient or subrecipient) implementation date is December 26, 2014 for all new federal awards and for any incremental funding on existing awards made after December 26, 2014. </a:t>
            </a:r>
          </a:p>
          <a:p>
            <a:pPr>
              <a:spcBef>
                <a:spcPct val="0"/>
              </a:spcBef>
              <a:buClrTx/>
              <a:buSzTx/>
              <a:buFont typeface="Wingdings" pitchFamily="2" charset="2"/>
              <a:buNone/>
            </a:pPr>
            <a:endParaRPr lang="en-US" altLang="en-US" sz="2000">
              <a:solidFill>
                <a:schemeClr val="tx1"/>
              </a:solidFill>
            </a:endParaRPr>
          </a:p>
          <a:p>
            <a:pPr>
              <a:spcBef>
                <a:spcPct val="0"/>
              </a:spcBef>
              <a:buClrTx/>
              <a:buSzTx/>
              <a:buFont typeface="Wingdings" pitchFamily="2" charset="2"/>
              <a:buChar char="Ø"/>
            </a:pPr>
            <a:r>
              <a:rPr lang="en-US" altLang="en-US" sz="2000">
                <a:solidFill>
                  <a:schemeClr val="tx1"/>
                </a:solidFill>
              </a:rPr>
              <a:t> </a:t>
            </a:r>
            <a:r>
              <a:rPr lang="en-US" altLang="en-US" sz="2000"/>
              <a:t>In 2015, a non-federal entity receiving federal awards may have funding subject to both the old and new administrative requirements and cost principles</a:t>
            </a:r>
            <a:endParaRPr lang="en-US" altLang="en-US" sz="2000">
              <a:solidFill>
                <a:schemeClr val="tx1"/>
              </a:solidFill>
            </a:endParaRPr>
          </a:p>
          <a:p>
            <a:pPr>
              <a:spcBef>
                <a:spcPct val="0"/>
              </a:spcBef>
              <a:buClrTx/>
              <a:buSzTx/>
              <a:buFontTx/>
              <a:buNone/>
            </a:pPr>
            <a:endParaRPr lang="en-US" altLang="en-US" sz="2000">
              <a:solidFill>
                <a:schemeClr val="tx1"/>
              </a:solidFill>
            </a:endParaRPr>
          </a:p>
          <a:p>
            <a:pPr>
              <a:spcBef>
                <a:spcPct val="0"/>
              </a:spcBef>
              <a:buClrTx/>
              <a:buSzTx/>
              <a:buFontTx/>
              <a:buNone/>
            </a:pPr>
            <a:endParaRPr lang="en-US" altLang="en-US" sz="1800">
              <a:solidFill>
                <a:schemeClr val="tx1"/>
              </a:solidFill>
            </a:endParaRPr>
          </a:p>
        </p:txBody>
      </p:sp>
      <p:graphicFrame>
        <p:nvGraphicFramePr>
          <p:cNvPr id="6148"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6149"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1"/>
          </p:nvPr>
        </p:nvSpPr>
        <p:spPr>
          <a:xfrm>
            <a:off x="1989138" y="1389063"/>
            <a:ext cx="7002462" cy="482600"/>
          </a:xfrm>
          <a:noFill/>
        </p:spPr>
        <p:txBody>
          <a:bodyPr/>
          <a:lstStyle/>
          <a:p>
            <a:pPr eaLnBrk="1" hangingPunct="1">
              <a:lnSpc>
                <a:spcPct val="80000"/>
              </a:lnSpc>
            </a:pPr>
            <a:r>
              <a:rPr lang="en-US" altLang="en-US" sz="2800" b="1" i="1" u="sng" smtClean="0"/>
              <a:t>Effective Dates, continued</a:t>
            </a:r>
          </a:p>
          <a:p>
            <a:pPr eaLnBrk="1" hangingPunct="1">
              <a:lnSpc>
                <a:spcPct val="80000"/>
              </a:lnSpc>
            </a:pPr>
            <a:endParaRPr lang="en-US" altLang="en-US" sz="2800" b="1" i="1" u="sng" smtClean="0"/>
          </a:p>
        </p:txBody>
      </p:sp>
      <p:sp>
        <p:nvSpPr>
          <p:cNvPr id="5124" name="Text Box 7"/>
          <p:cNvSpPr txBox="1">
            <a:spLocks noChangeArrowheads="1"/>
          </p:cNvSpPr>
          <p:nvPr/>
        </p:nvSpPr>
        <p:spPr bwMode="auto">
          <a:xfrm>
            <a:off x="1905000" y="1938338"/>
            <a:ext cx="6781800" cy="1177925"/>
          </a:xfrm>
          <a:prstGeom prst="rect">
            <a:avLst/>
          </a:prstGeom>
          <a:noFill/>
          <a:ln w="9525">
            <a:noFill/>
            <a:miter lim="800000"/>
            <a:headEnd/>
            <a:tailEnd/>
          </a:ln>
        </p:spPr>
        <p:txBody>
          <a:bodyPr>
            <a:spAutoFit/>
          </a:bodyPr>
          <a:lstStyle/>
          <a:p>
            <a:pPr marL="171450" indent="-171450">
              <a:buFont typeface="Wingdings" panose="05000000000000000000" pitchFamily="2" charset="2"/>
              <a:buChar char="Ø"/>
              <a:defRPr/>
            </a:pPr>
            <a:endParaRPr lang="en-US" sz="1050" dirty="0"/>
          </a:p>
          <a:p>
            <a:pPr>
              <a:buFont typeface="Wingdings" pitchFamily="2" charset="2"/>
              <a:buChar char="Ø"/>
              <a:defRPr/>
            </a:pPr>
            <a:r>
              <a:rPr lang="en-US" sz="2000" dirty="0"/>
              <a:t> Audit requirements in Subpart F </a:t>
            </a:r>
            <a:r>
              <a:rPr lang="en-US" sz="2000" dirty="0"/>
              <a:t>are </a:t>
            </a:r>
            <a:r>
              <a:rPr lang="en-US" sz="2000" dirty="0"/>
              <a:t>effective for fiscal years </a:t>
            </a:r>
            <a:r>
              <a:rPr lang="en-US" sz="2000" b="1" dirty="0"/>
              <a:t>beginning</a:t>
            </a:r>
            <a:r>
              <a:rPr lang="en-US" sz="2000" dirty="0"/>
              <a:t> on or after December 26, 2014 </a:t>
            </a:r>
            <a:r>
              <a:rPr lang="en-US" sz="2000" dirty="0"/>
              <a:t>(Years ending December 31, 2015 and after)</a:t>
            </a:r>
            <a:endParaRPr lang="en-US" sz="2000" dirty="0"/>
          </a:p>
        </p:txBody>
      </p:sp>
      <p:graphicFrame>
        <p:nvGraphicFramePr>
          <p:cNvPr id="7172"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7175"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2" name="Rectangle 1"/>
          <p:cNvSpPr/>
          <p:nvPr/>
        </p:nvSpPr>
        <p:spPr>
          <a:xfrm>
            <a:off x="2052638" y="3313113"/>
            <a:ext cx="6634162" cy="436562"/>
          </a:xfrm>
          <a:prstGeom prst="rect">
            <a:avLst/>
          </a:prstGeom>
        </p:spPr>
        <p:txBody>
          <a:bodyPr>
            <a:spAutoFit/>
          </a:bodyPr>
          <a:lstStyle/>
          <a:p>
            <a:pPr eaLnBrk="1" hangingPunct="1">
              <a:lnSpc>
                <a:spcPct val="80000"/>
              </a:lnSpc>
              <a:defRPr/>
            </a:pPr>
            <a:r>
              <a:rPr lang="en-US" altLang="en-US" sz="2800" b="1" i="1" u="sng" dirty="0">
                <a:latin typeface="+mn-lt"/>
              </a:rPr>
              <a:t>Highlights of UGFA</a:t>
            </a:r>
          </a:p>
        </p:txBody>
      </p:sp>
      <p:sp>
        <p:nvSpPr>
          <p:cNvPr id="7174" name="TextBox 5"/>
          <p:cNvSpPr txBox="1">
            <a:spLocks noChangeArrowheads="1"/>
          </p:cNvSpPr>
          <p:nvPr/>
        </p:nvSpPr>
        <p:spPr bwMode="auto">
          <a:xfrm>
            <a:off x="2052638" y="3997325"/>
            <a:ext cx="6453187"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Wingdings" pitchFamily="2" charset="2"/>
              <a:buChar char="Ø"/>
            </a:pPr>
            <a:r>
              <a:rPr lang="en-US" altLang="en-US" sz="2000"/>
              <a:t>Subpart A – </a:t>
            </a:r>
          </a:p>
          <a:p>
            <a:pPr lvl="1">
              <a:buFont typeface="Wingdings" pitchFamily="2" charset="2"/>
              <a:buChar char="Ø"/>
            </a:pPr>
            <a:r>
              <a:rPr lang="en-US" altLang="en-US"/>
              <a:t>Includes acronyms and definitions </a:t>
            </a:r>
          </a:p>
          <a:p>
            <a:pPr lvl="1">
              <a:buFont typeface="Wingdings" pitchFamily="2" charset="2"/>
              <a:buChar char="Ø"/>
            </a:pPr>
            <a:r>
              <a:rPr lang="en-US" altLang="en-US"/>
              <a:t>Replaces “Vendor” with “Contractor”</a:t>
            </a:r>
          </a:p>
          <a:p>
            <a:pPr lvl="1">
              <a:buFont typeface="Wingdings" pitchFamily="2" charset="2"/>
              <a:buChar char="Ø"/>
            </a:pPr>
            <a:r>
              <a:rPr lang="en-US" altLang="en-US"/>
              <a:t>Discusses Personally Identifiable Information (PII) and Protected PII</a:t>
            </a:r>
          </a:p>
          <a:p>
            <a:pPr lvl="1">
              <a:buFont typeface="Wingdings" pitchFamily="2" charset="2"/>
              <a:buChar char="Ø"/>
            </a:pPr>
            <a:r>
              <a:rPr lang="en-US" altLang="en-US"/>
              <a:t>Program income </a:t>
            </a:r>
          </a:p>
          <a:p>
            <a:pPr lvl="1">
              <a:buFont typeface="Wingdings" pitchFamily="2" charset="2"/>
              <a:buChar char="Ø"/>
            </a:pPr>
            <a:r>
              <a:rPr lang="en-US" altLang="en-US"/>
              <a:t>State</a:t>
            </a:r>
          </a:p>
          <a:p>
            <a:pPr>
              <a:buFont typeface="Wingdings" pitchFamily="2" charset="2"/>
              <a:buChar char="Ø"/>
            </a:pP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subTitle" idx="1"/>
          </p:nvPr>
        </p:nvSpPr>
        <p:spPr>
          <a:xfrm>
            <a:off x="2133600" y="1600200"/>
            <a:ext cx="6858000" cy="685800"/>
          </a:xfrm>
          <a:noFill/>
        </p:spPr>
        <p:txBody>
          <a:bodyPr/>
          <a:lstStyle/>
          <a:p>
            <a:pPr eaLnBrk="1" hangingPunct="1">
              <a:lnSpc>
                <a:spcPct val="80000"/>
              </a:lnSpc>
            </a:pPr>
            <a:r>
              <a:rPr lang="en-US" altLang="en-US" sz="2800" b="1" i="1" u="sng" smtClean="0"/>
              <a:t>Highlights of UGFA, continued</a:t>
            </a:r>
          </a:p>
          <a:p>
            <a:pPr eaLnBrk="1" hangingPunct="1">
              <a:lnSpc>
                <a:spcPct val="80000"/>
              </a:lnSpc>
            </a:pPr>
            <a:endParaRPr lang="en-US" altLang="en-US" sz="2800" b="1" i="1" u="sng" smtClean="0"/>
          </a:p>
        </p:txBody>
      </p:sp>
      <p:sp>
        <p:nvSpPr>
          <p:cNvPr id="18435" name="Text Box 7"/>
          <p:cNvSpPr txBox="1">
            <a:spLocks noChangeArrowheads="1"/>
          </p:cNvSpPr>
          <p:nvPr/>
        </p:nvSpPr>
        <p:spPr bwMode="auto">
          <a:xfrm>
            <a:off x="1905000" y="2057400"/>
            <a:ext cx="67818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0000"/>
              <a:buFont typeface="Wingdings" pitchFamily="2" charset="2"/>
              <a:buChar char="¢"/>
              <a:defRPr sz="3000">
                <a:solidFill>
                  <a:schemeClr val="tx2"/>
                </a:solidFill>
                <a:latin typeface="Arial" charset="0"/>
              </a:defRPr>
            </a:lvl1pPr>
            <a:lvl2pPr marL="914400" indent="-457200">
              <a:spcBef>
                <a:spcPct val="20000"/>
              </a:spcBef>
              <a:buClr>
                <a:schemeClr val="accent1"/>
              </a:buClr>
              <a:buSzPct val="75000"/>
              <a:buFont typeface="Wingdings" pitchFamily="2" charset="2"/>
              <a:buChar char="l"/>
              <a:defRPr sz="2800">
                <a:solidFill>
                  <a:schemeClr val="tx2"/>
                </a:solidFill>
                <a:latin typeface="Arial" charset="0"/>
              </a:defRPr>
            </a:lvl2pPr>
            <a:lvl3pPr marL="1143000" indent="-2286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defRPr/>
            </a:pPr>
            <a:r>
              <a:rPr lang="en-US" altLang="en-US" sz="2000" dirty="0" smtClean="0">
                <a:solidFill>
                  <a:srgbClr val="000000"/>
                </a:solidFill>
              </a:rPr>
              <a:t> Subpart B – </a:t>
            </a:r>
          </a:p>
          <a:p>
            <a:pPr lvl="1">
              <a:spcBef>
                <a:spcPct val="0"/>
              </a:spcBef>
              <a:buClrTx/>
              <a:buSzTx/>
              <a:buFont typeface="Wingdings" pitchFamily="2" charset="2"/>
              <a:buChar char="Ø"/>
              <a:defRPr/>
            </a:pPr>
            <a:r>
              <a:rPr lang="en-US" sz="1800" dirty="0" smtClean="0"/>
              <a:t>applicability for grant agreements; cooperative agreements, cost-reimbursement contracts fixed amount awards, agreements for loans and loan guarantees, interest subsidies, and insurance</a:t>
            </a:r>
          </a:p>
          <a:p>
            <a:pPr lvl="1">
              <a:spcBef>
                <a:spcPct val="0"/>
              </a:spcBef>
              <a:buClrTx/>
              <a:buSzTx/>
              <a:buFont typeface="Wingdings" pitchFamily="2" charset="2"/>
              <a:buChar char="Ø"/>
              <a:defRPr/>
            </a:pPr>
            <a:r>
              <a:rPr lang="en-US" altLang="en-US" sz="1800" dirty="0" smtClean="0">
                <a:solidFill>
                  <a:srgbClr val="000000"/>
                </a:solidFill>
              </a:rPr>
              <a:t>must establish conflict of interest policies</a:t>
            </a:r>
          </a:p>
          <a:p>
            <a:pPr lvl="1">
              <a:spcBef>
                <a:spcPct val="0"/>
              </a:spcBef>
              <a:buClrTx/>
              <a:buSzTx/>
              <a:buFont typeface="Wingdings" pitchFamily="2" charset="2"/>
              <a:buChar char="Ø"/>
              <a:defRPr/>
            </a:pPr>
            <a:r>
              <a:rPr lang="en-US" altLang="en-US" sz="1800" dirty="0" smtClean="0">
                <a:solidFill>
                  <a:srgbClr val="000000"/>
                </a:solidFill>
              </a:rPr>
              <a:t>Must disclose all violations of criminal law</a:t>
            </a:r>
          </a:p>
          <a:p>
            <a:pPr marL="457200" lvl="1" indent="0">
              <a:spcBef>
                <a:spcPct val="0"/>
              </a:spcBef>
              <a:buClrTx/>
              <a:buSzTx/>
              <a:buFont typeface="Wingdings" pitchFamily="2" charset="2"/>
              <a:buNone/>
              <a:defRPr/>
            </a:pPr>
            <a:endParaRPr lang="en-US" altLang="en-US" sz="1800" dirty="0" smtClean="0">
              <a:solidFill>
                <a:srgbClr val="000000"/>
              </a:solidFill>
            </a:endParaRPr>
          </a:p>
          <a:p>
            <a:pPr>
              <a:spcBef>
                <a:spcPct val="0"/>
              </a:spcBef>
              <a:buClrTx/>
              <a:buSzTx/>
              <a:buFont typeface="Wingdings" pitchFamily="2" charset="2"/>
              <a:buChar char="Ø"/>
              <a:defRPr/>
            </a:pPr>
            <a:r>
              <a:rPr lang="en-US" sz="2000" dirty="0" smtClean="0"/>
              <a:t>Subpart C – </a:t>
            </a:r>
          </a:p>
          <a:p>
            <a:pPr lvl="1">
              <a:spcBef>
                <a:spcPct val="0"/>
              </a:spcBef>
              <a:buClrTx/>
              <a:buSzTx/>
              <a:buFont typeface="Wingdings" pitchFamily="2" charset="2"/>
              <a:buChar char="Ø"/>
              <a:defRPr/>
            </a:pPr>
            <a:r>
              <a:rPr lang="en-US" sz="1800" dirty="0" smtClean="0"/>
              <a:t>discussion of federal agencies’ requirements to provide information to non-federal entities </a:t>
            </a:r>
          </a:p>
          <a:p>
            <a:pPr lvl="1">
              <a:spcBef>
                <a:spcPct val="0"/>
              </a:spcBef>
              <a:buClrTx/>
              <a:buSzTx/>
              <a:buFont typeface="Wingdings" pitchFamily="2" charset="2"/>
              <a:buChar char="Ø"/>
              <a:defRPr/>
            </a:pPr>
            <a:r>
              <a:rPr lang="en-US" sz="1800" dirty="0" smtClean="0"/>
              <a:t>standard format for contracts/agreements </a:t>
            </a:r>
          </a:p>
          <a:p>
            <a:pPr lvl="1">
              <a:spcBef>
                <a:spcPct val="0"/>
              </a:spcBef>
              <a:buClrTx/>
              <a:buSzTx/>
              <a:buFont typeface="Wingdings" pitchFamily="2" charset="2"/>
              <a:buChar char="Ø"/>
              <a:defRPr/>
            </a:pPr>
            <a:r>
              <a:rPr lang="en-US" sz="1800" dirty="0" smtClean="0"/>
              <a:t>Federal agency must consider risk prior to making an award</a:t>
            </a:r>
            <a:endParaRPr lang="en-US" altLang="en-US" sz="2000" dirty="0" smtClean="0">
              <a:solidFill>
                <a:srgbClr val="000000"/>
              </a:solidFill>
            </a:endParaRPr>
          </a:p>
          <a:p>
            <a:pPr>
              <a:spcBef>
                <a:spcPct val="0"/>
              </a:spcBef>
              <a:buClrTx/>
              <a:buSzTx/>
              <a:buFont typeface="Wingdings" pitchFamily="2" charset="2"/>
              <a:buChar char="Ø"/>
              <a:defRPr/>
            </a:pPr>
            <a:endParaRPr lang="en-US" altLang="en-US" sz="2000" dirty="0" smtClean="0">
              <a:solidFill>
                <a:srgbClr val="000000"/>
              </a:solidFill>
            </a:endParaRPr>
          </a:p>
        </p:txBody>
      </p:sp>
      <p:graphicFrame>
        <p:nvGraphicFramePr>
          <p:cNvPr id="8196"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8197"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subTitle" idx="1"/>
          </p:nvPr>
        </p:nvSpPr>
        <p:spPr>
          <a:xfrm>
            <a:off x="1989138" y="1389063"/>
            <a:ext cx="7002462" cy="482600"/>
          </a:xfrm>
          <a:noFill/>
        </p:spPr>
        <p:txBody>
          <a:bodyPr/>
          <a:lstStyle/>
          <a:p>
            <a:pPr eaLnBrk="1" hangingPunct="1">
              <a:lnSpc>
                <a:spcPct val="80000"/>
              </a:lnSpc>
            </a:pPr>
            <a:r>
              <a:rPr lang="en-US" altLang="en-US" sz="2800" b="1" i="1" u="sng" smtClean="0"/>
              <a:t>Highlights of UGFA</a:t>
            </a:r>
          </a:p>
          <a:p>
            <a:pPr eaLnBrk="1" hangingPunct="1">
              <a:lnSpc>
                <a:spcPct val="80000"/>
              </a:lnSpc>
            </a:pPr>
            <a:endParaRPr lang="en-US" altLang="en-US" sz="2800" b="1" i="1" u="sng" smtClean="0"/>
          </a:p>
        </p:txBody>
      </p:sp>
      <p:sp>
        <p:nvSpPr>
          <p:cNvPr id="9219" name="Text Box 7"/>
          <p:cNvSpPr txBox="1">
            <a:spLocks noChangeArrowheads="1"/>
          </p:cNvSpPr>
          <p:nvPr/>
        </p:nvSpPr>
        <p:spPr bwMode="auto">
          <a:xfrm>
            <a:off x="1905000" y="1955800"/>
            <a:ext cx="6781800" cy="455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714500" indent="-3429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Wingdings" pitchFamily="2" charset="2"/>
              <a:buChar char="Ø"/>
            </a:pPr>
            <a:r>
              <a:rPr lang="en-US" altLang="en-US" sz="2000"/>
              <a:t>Subpart D – </a:t>
            </a:r>
          </a:p>
          <a:p>
            <a:pPr lvl="1">
              <a:buFont typeface="Wingdings" pitchFamily="2" charset="2"/>
              <a:buChar char="Ø"/>
            </a:pPr>
            <a:r>
              <a:rPr lang="en-US" altLang="en-US"/>
              <a:t>information for both federal agencies and federal entities regarding responsibilities after a federal award is granted</a:t>
            </a:r>
          </a:p>
          <a:p>
            <a:pPr lvl="1">
              <a:buFont typeface="Wingdings" pitchFamily="2" charset="2"/>
              <a:buChar char="Ø"/>
            </a:pPr>
            <a:r>
              <a:rPr lang="en-US" altLang="en-US"/>
              <a:t>Nonfederal entities responsibility for </a:t>
            </a:r>
          </a:p>
          <a:p>
            <a:pPr lvl="2">
              <a:buFont typeface="Wingdings" pitchFamily="2" charset="2"/>
              <a:buChar char="Ø"/>
            </a:pPr>
            <a:r>
              <a:rPr lang="en-US" altLang="en-US" b="1"/>
              <a:t>internal controls – awardee specific requirements</a:t>
            </a:r>
            <a:r>
              <a:rPr lang="en-US" altLang="en-US"/>
              <a:t>, </a:t>
            </a:r>
          </a:p>
          <a:p>
            <a:pPr lvl="2">
              <a:buFont typeface="Wingdings" pitchFamily="2" charset="2"/>
              <a:buChar char="Ø"/>
            </a:pPr>
            <a:r>
              <a:rPr lang="en-US" altLang="en-US"/>
              <a:t>for compliance with federal statutes, regulations, and the terms and conditions of federal awards, </a:t>
            </a:r>
          </a:p>
          <a:p>
            <a:pPr lvl="2">
              <a:buFont typeface="Wingdings" pitchFamily="2" charset="2"/>
              <a:buChar char="Ø"/>
            </a:pPr>
            <a:r>
              <a:rPr lang="en-US" altLang="en-US"/>
              <a:t>for </a:t>
            </a:r>
            <a:r>
              <a:rPr lang="en-US" altLang="en-US" b="1"/>
              <a:t>evaluation and monitoring </a:t>
            </a:r>
            <a:r>
              <a:rPr lang="en-US" altLang="en-US"/>
              <a:t>of compliance with federal statutes, regulations, and terms and conditions of federal awards, </a:t>
            </a:r>
          </a:p>
          <a:p>
            <a:pPr lvl="2">
              <a:buFont typeface="Wingdings" pitchFamily="2" charset="2"/>
              <a:buChar char="Ø"/>
            </a:pPr>
            <a:r>
              <a:rPr lang="en-US" altLang="en-US"/>
              <a:t>for taking prompt action when instances of noncompliance are identified and </a:t>
            </a:r>
          </a:p>
          <a:p>
            <a:pPr lvl="2">
              <a:buFont typeface="Wingdings" pitchFamily="2" charset="2"/>
              <a:buChar char="Ø"/>
            </a:pPr>
            <a:r>
              <a:rPr lang="en-US" altLang="en-US"/>
              <a:t>for taking reasonable measure to </a:t>
            </a:r>
            <a:r>
              <a:rPr lang="en-US" altLang="en-US" b="1"/>
              <a:t>safeguard protected PII </a:t>
            </a:r>
          </a:p>
        </p:txBody>
      </p:sp>
      <p:graphicFrame>
        <p:nvGraphicFramePr>
          <p:cNvPr id="9220"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9221"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subTitle" idx="1"/>
          </p:nvPr>
        </p:nvSpPr>
        <p:spPr>
          <a:xfrm>
            <a:off x="1989138" y="1389063"/>
            <a:ext cx="7002462" cy="482600"/>
          </a:xfrm>
          <a:noFill/>
        </p:spPr>
        <p:txBody>
          <a:bodyPr/>
          <a:lstStyle/>
          <a:p>
            <a:pPr eaLnBrk="1" hangingPunct="1">
              <a:lnSpc>
                <a:spcPct val="80000"/>
              </a:lnSpc>
            </a:pPr>
            <a:r>
              <a:rPr lang="en-US" altLang="en-US" sz="2800" b="1" i="1" u="sng" smtClean="0"/>
              <a:t>Highlights of UGFA, continued</a:t>
            </a:r>
          </a:p>
          <a:p>
            <a:pPr eaLnBrk="1" hangingPunct="1">
              <a:lnSpc>
                <a:spcPct val="80000"/>
              </a:lnSpc>
            </a:pPr>
            <a:endParaRPr lang="en-US" altLang="en-US" sz="2800" b="1" i="1" u="sng" smtClean="0"/>
          </a:p>
          <a:p>
            <a:pPr eaLnBrk="1" hangingPunct="1">
              <a:lnSpc>
                <a:spcPct val="80000"/>
              </a:lnSpc>
            </a:pPr>
            <a:endParaRPr lang="en-US" altLang="en-US" sz="2800" b="1" i="1" u="sng" smtClean="0"/>
          </a:p>
        </p:txBody>
      </p:sp>
      <p:sp>
        <p:nvSpPr>
          <p:cNvPr id="10243" name="Text Box 7"/>
          <p:cNvSpPr txBox="1">
            <a:spLocks noChangeArrowheads="1"/>
          </p:cNvSpPr>
          <p:nvPr/>
        </p:nvSpPr>
        <p:spPr bwMode="auto">
          <a:xfrm>
            <a:off x="1905000" y="1955800"/>
            <a:ext cx="6781800"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tx1"/>
              </a:buClr>
              <a:buSzPct val="70000"/>
              <a:buFont typeface="Wingdings" pitchFamily="2" charset="2"/>
              <a:buChar char="¢"/>
              <a:defRPr sz="3000">
                <a:solidFill>
                  <a:schemeClr val="tx2"/>
                </a:solidFill>
                <a:latin typeface="Arial" charset="0"/>
              </a:defRPr>
            </a:lvl1pPr>
            <a:lvl2pPr marL="914400" indent="-457200">
              <a:spcBef>
                <a:spcPct val="20000"/>
              </a:spcBef>
              <a:buClr>
                <a:schemeClr val="accent1"/>
              </a:buClr>
              <a:buSzPct val="75000"/>
              <a:buFont typeface="Wingdings" pitchFamily="2" charset="2"/>
              <a:buChar char="l"/>
              <a:defRPr sz="2800">
                <a:solidFill>
                  <a:schemeClr val="tx2"/>
                </a:solidFill>
                <a:latin typeface="Arial" charset="0"/>
              </a:defRPr>
            </a:lvl2pPr>
            <a:lvl3pPr marL="1371600" indent="-457200">
              <a:spcBef>
                <a:spcPct val="20000"/>
              </a:spcBef>
              <a:buClr>
                <a:schemeClr val="accent2"/>
              </a:buClr>
              <a:buChar char="•"/>
              <a:defRPr sz="2400">
                <a:solidFill>
                  <a:schemeClr val="tx2"/>
                </a:solidFill>
                <a:latin typeface="Arial" charset="0"/>
              </a:defRPr>
            </a:lvl3pPr>
            <a:lvl4pPr marL="1600200" indent="-228600">
              <a:spcBef>
                <a:spcPct val="20000"/>
              </a:spcBef>
              <a:buClr>
                <a:schemeClr val="tx1"/>
              </a:buClr>
              <a:buChar char="•"/>
              <a:defRPr sz="2000">
                <a:solidFill>
                  <a:schemeClr val="tx2"/>
                </a:solidFill>
                <a:latin typeface="Arial" charset="0"/>
              </a:defRPr>
            </a:lvl4pPr>
            <a:lvl5pPr marL="2057400" indent="-228600">
              <a:spcBef>
                <a:spcPct val="20000"/>
              </a:spcBef>
              <a:buChar char="•"/>
              <a:defRPr sz="2000">
                <a:solidFill>
                  <a:schemeClr val="tx2"/>
                </a:solidFill>
                <a:latin typeface="Arial" charset="0"/>
              </a:defRPr>
            </a:lvl5pPr>
            <a:lvl6pPr marL="2514600" indent="-228600" eaLnBrk="0" fontAlgn="base" hangingPunct="0">
              <a:spcBef>
                <a:spcPct val="20000"/>
              </a:spcBef>
              <a:spcAft>
                <a:spcPct val="0"/>
              </a:spcAft>
              <a:buChar char="•"/>
              <a:defRPr sz="2000">
                <a:solidFill>
                  <a:schemeClr val="tx2"/>
                </a:solidFill>
                <a:latin typeface="Arial" charset="0"/>
              </a:defRPr>
            </a:lvl6pPr>
            <a:lvl7pPr marL="2971800" indent="-228600" eaLnBrk="0" fontAlgn="base" hangingPunct="0">
              <a:spcBef>
                <a:spcPct val="20000"/>
              </a:spcBef>
              <a:spcAft>
                <a:spcPct val="0"/>
              </a:spcAft>
              <a:buChar char="•"/>
              <a:defRPr sz="2000">
                <a:solidFill>
                  <a:schemeClr val="tx2"/>
                </a:solidFill>
                <a:latin typeface="Arial" charset="0"/>
              </a:defRPr>
            </a:lvl7pPr>
            <a:lvl8pPr marL="3429000" indent="-228600" eaLnBrk="0" fontAlgn="base" hangingPunct="0">
              <a:spcBef>
                <a:spcPct val="20000"/>
              </a:spcBef>
              <a:spcAft>
                <a:spcPct val="0"/>
              </a:spcAft>
              <a:buChar char="•"/>
              <a:defRPr sz="2000">
                <a:solidFill>
                  <a:schemeClr val="tx2"/>
                </a:solidFill>
                <a:latin typeface="Arial" charset="0"/>
              </a:defRPr>
            </a:lvl8pPr>
            <a:lvl9pPr marL="3886200" indent="-228600" eaLnBrk="0" fontAlgn="base" hangingPunct="0">
              <a:spcBef>
                <a:spcPct val="20000"/>
              </a:spcBef>
              <a:spcAft>
                <a:spcPct val="0"/>
              </a:spcAft>
              <a:buChar char="•"/>
              <a:defRPr sz="2000">
                <a:solidFill>
                  <a:schemeClr val="tx2"/>
                </a:solidFill>
                <a:latin typeface="Arial" charset="0"/>
              </a:defRPr>
            </a:lvl9pPr>
          </a:lstStyle>
          <a:p>
            <a:pPr>
              <a:spcBef>
                <a:spcPct val="0"/>
              </a:spcBef>
              <a:buClrTx/>
              <a:buSzTx/>
              <a:buFont typeface="Wingdings" pitchFamily="2" charset="2"/>
              <a:buChar char="Ø"/>
              <a:defRPr/>
            </a:pPr>
            <a:r>
              <a:rPr lang="en-US" altLang="en-US" sz="2000" dirty="0" smtClean="0">
                <a:solidFill>
                  <a:schemeClr val="tx1"/>
                </a:solidFill>
              </a:rPr>
              <a:t>Subpart D – Procurement Standards</a:t>
            </a:r>
          </a:p>
          <a:p>
            <a:pPr lvl="1">
              <a:spcBef>
                <a:spcPct val="0"/>
              </a:spcBef>
              <a:buClrTx/>
              <a:buSzTx/>
              <a:buFont typeface="Wingdings" pitchFamily="2" charset="2"/>
              <a:buChar char="Ø"/>
              <a:defRPr/>
            </a:pPr>
            <a:r>
              <a:rPr lang="en-US" altLang="en-US" sz="1800" dirty="0" smtClean="0">
                <a:solidFill>
                  <a:schemeClr val="tx1"/>
                </a:solidFill>
              </a:rPr>
              <a:t>Micro-purchases ($3,000 aggregate)</a:t>
            </a:r>
          </a:p>
          <a:p>
            <a:pPr lvl="1">
              <a:spcBef>
                <a:spcPct val="0"/>
              </a:spcBef>
              <a:buClrTx/>
              <a:buSzTx/>
              <a:buFont typeface="Wingdings" pitchFamily="2" charset="2"/>
              <a:buChar char="Ø"/>
              <a:defRPr/>
            </a:pPr>
            <a:r>
              <a:rPr lang="en-US" altLang="en-US" sz="1800" dirty="0" smtClean="0">
                <a:solidFill>
                  <a:schemeClr val="tx1"/>
                </a:solidFill>
              </a:rPr>
              <a:t>Small purchase procedures (currently &gt; $150,000)</a:t>
            </a:r>
          </a:p>
          <a:p>
            <a:pPr lvl="1">
              <a:spcBef>
                <a:spcPct val="0"/>
              </a:spcBef>
              <a:buClrTx/>
              <a:buSzTx/>
              <a:buFont typeface="Wingdings" pitchFamily="2" charset="2"/>
              <a:buChar char="Ø"/>
              <a:defRPr/>
            </a:pPr>
            <a:r>
              <a:rPr lang="en-US" altLang="en-US" sz="1800" dirty="0" smtClean="0">
                <a:solidFill>
                  <a:schemeClr val="tx1"/>
                </a:solidFill>
              </a:rPr>
              <a:t>Sealed bids</a:t>
            </a:r>
          </a:p>
          <a:p>
            <a:pPr lvl="1">
              <a:spcBef>
                <a:spcPct val="0"/>
              </a:spcBef>
              <a:buClrTx/>
              <a:buSzTx/>
              <a:buFont typeface="Wingdings" pitchFamily="2" charset="2"/>
              <a:buChar char="Ø"/>
              <a:defRPr/>
            </a:pPr>
            <a:r>
              <a:rPr lang="en-US" altLang="en-US" sz="1800" dirty="0" smtClean="0">
                <a:solidFill>
                  <a:schemeClr val="tx1"/>
                </a:solidFill>
              </a:rPr>
              <a:t>Competitive proposals</a:t>
            </a:r>
          </a:p>
          <a:p>
            <a:pPr lvl="1">
              <a:spcBef>
                <a:spcPct val="0"/>
              </a:spcBef>
              <a:buClrTx/>
              <a:buSzTx/>
              <a:buFont typeface="Wingdings" pitchFamily="2" charset="2"/>
              <a:buChar char="Ø"/>
              <a:defRPr/>
            </a:pPr>
            <a:r>
              <a:rPr lang="en-US" altLang="en-US" sz="1800" dirty="0" smtClean="0">
                <a:solidFill>
                  <a:schemeClr val="tx1"/>
                </a:solidFill>
              </a:rPr>
              <a:t>Noncompetitive proposals</a:t>
            </a:r>
          </a:p>
          <a:p>
            <a:pPr marL="457200" lvl="1" indent="0">
              <a:spcBef>
                <a:spcPct val="0"/>
              </a:spcBef>
              <a:buClrTx/>
              <a:buSzTx/>
              <a:buFont typeface="Wingdings" pitchFamily="2" charset="2"/>
              <a:buNone/>
              <a:defRPr/>
            </a:pPr>
            <a:endParaRPr lang="en-US" altLang="en-US" sz="1800" dirty="0" smtClean="0">
              <a:solidFill>
                <a:schemeClr val="tx1"/>
              </a:solidFill>
            </a:endParaRPr>
          </a:p>
          <a:p>
            <a:pPr>
              <a:spcBef>
                <a:spcPct val="0"/>
              </a:spcBef>
              <a:buClrTx/>
              <a:buSzTx/>
              <a:buFont typeface="Wingdings" pitchFamily="2" charset="2"/>
              <a:buChar char="Ø"/>
              <a:defRPr/>
            </a:pPr>
            <a:r>
              <a:rPr lang="en-US" altLang="en-US" sz="2000" dirty="0" smtClean="0">
                <a:solidFill>
                  <a:schemeClr val="tx1"/>
                </a:solidFill>
              </a:rPr>
              <a:t>Subpart D – Subrecipient Monitoring and Management</a:t>
            </a:r>
          </a:p>
          <a:p>
            <a:pPr lvl="1">
              <a:spcBef>
                <a:spcPct val="0"/>
              </a:spcBef>
              <a:buClrTx/>
              <a:buSzTx/>
              <a:buFont typeface="Wingdings" pitchFamily="2" charset="2"/>
              <a:buChar char="Ø"/>
              <a:defRPr/>
            </a:pPr>
            <a:r>
              <a:rPr lang="en-US" altLang="en-US" sz="1800" dirty="0" smtClean="0">
                <a:solidFill>
                  <a:schemeClr val="tx1"/>
                </a:solidFill>
              </a:rPr>
              <a:t>Risk assessment before subaward</a:t>
            </a:r>
          </a:p>
          <a:p>
            <a:pPr lvl="1">
              <a:spcBef>
                <a:spcPct val="0"/>
              </a:spcBef>
              <a:buClrTx/>
              <a:buSzTx/>
              <a:buFont typeface="Wingdings" pitchFamily="2" charset="2"/>
              <a:buChar char="Ø"/>
              <a:defRPr/>
            </a:pPr>
            <a:r>
              <a:rPr lang="en-US" altLang="en-US" sz="1800" dirty="0" smtClean="0">
                <a:solidFill>
                  <a:schemeClr val="tx1"/>
                </a:solidFill>
              </a:rPr>
              <a:t>Information to be provided to subawardee</a:t>
            </a:r>
          </a:p>
          <a:p>
            <a:pPr lvl="1">
              <a:spcBef>
                <a:spcPct val="0"/>
              </a:spcBef>
              <a:buClrTx/>
              <a:buSzTx/>
              <a:buFont typeface="Wingdings" pitchFamily="2" charset="2"/>
              <a:buChar char="Ø"/>
              <a:defRPr/>
            </a:pPr>
            <a:r>
              <a:rPr lang="en-US" altLang="en-US" sz="1800" dirty="0" smtClean="0">
                <a:solidFill>
                  <a:schemeClr val="tx1"/>
                </a:solidFill>
              </a:rPr>
              <a:t>Indirect cost rate information</a:t>
            </a:r>
          </a:p>
          <a:p>
            <a:pPr lvl="1">
              <a:spcBef>
                <a:spcPct val="0"/>
              </a:spcBef>
              <a:buClrTx/>
              <a:buSzTx/>
              <a:buFont typeface="Wingdings" pitchFamily="2" charset="2"/>
              <a:buChar char="Ø"/>
              <a:defRPr/>
            </a:pPr>
            <a:r>
              <a:rPr lang="en-US" altLang="en-US" sz="1800" dirty="0" smtClean="0">
                <a:solidFill>
                  <a:schemeClr val="tx1"/>
                </a:solidFill>
              </a:rPr>
              <a:t>Permissions for auditors to access records</a:t>
            </a:r>
          </a:p>
          <a:p>
            <a:pPr lvl="1">
              <a:spcBef>
                <a:spcPct val="0"/>
              </a:spcBef>
              <a:buClrTx/>
              <a:buSzTx/>
              <a:buFont typeface="Wingdings" pitchFamily="2" charset="2"/>
              <a:buChar char="Ø"/>
              <a:defRPr/>
            </a:pPr>
            <a:r>
              <a:rPr lang="en-US" altLang="en-US" sz="1800" dirty="0" smtClean="0">
                <a:solidFill>
                  <a:schemeClr val="tx1"/>
                </a:solidFill>
              </a:rPr>
              <a:t>Monitoring procedures</a:t>
            </a:r>
          </a:p>
          <a:p>
            <a:pPr lvl="1">
              <a:spcBef>
                <a:spcPct val="0"/>
              </a:spcBef>
              <a:buClrTx/>
              <a:buSzTx/>
              <a:buFont typeface="Wingdings" pitchFamily="2" charset="2"/>
              <a:buChar char="Ø"/>
              <a:defRPr/>
            </a:pPr>
            <a:r>
              <a:rPr lang="en-US" altLang="en-US" sz="1800" dirty="0" smtClean="0">
                <a:solidFill>
                  <a:schemeClr val="tx1"/>
                </a:solidFill>
              </a:rPr>
              <a:t>Closeout terms and conditions</a:t>
            </a:r>
          </a:p>
          <a:p>
            <a:pPr lvl="1">
              <a:spcBef>
                <a:spcPct val="0"/>
              </a:spcBef>
              <a:buClrTx/>
              <a:buSzTx/>
              <a:buFont typeface="Wingdings" pitchFamily="2" charset="2"/>
              <a:buChar char="Ø"/>
              <a:defRPr/>
            </a:pPr>
            <a:endParaRPr lang="en-US" altLang="en-US" sz="1800" dirty="0" smtClean="0">
              <a:solidFill>
                <a:schemeClr val="tx1"/>
              </a:solidFill>
            </a:endParaRPr>
          </a:p>
          <a:p>
            <a:pPr lvl="1">
              <a:spcBef>
                <a:spcPct val="0"/>
              </a:spcBef>
              <a:buClrTx/>
              <a:buSzTx/>
              <a:buFont typeface="Wingdings" pitchFamily="2" charset="2"/>
              <a:buChar char="Ø"/>
              <a:defRPr/>
            </a:pPr>
            <a:endParaRPr lang="en-US" altLang="en-US" sz="1800" dirty="0" smtClean="0">
              <a:solidFill>
                <a:schemeClr val="tx1"/>
              </a:solidFill>
            </a:endParaRPr>
          </a:p>
        </p:txBody>
      </p:sp>
      <p:graphicFrame>
        <p:nvGraphicFramePr>
          <p:cNvPr id="10244"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0245"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subTitle" idx="1"/>
          </p:nvPr>
        </p:nvSpPr>
        <p:spPr>
          <a:xfrm>
            <a:off x="1989138" y="1389063"/>
            <a:ext cx="7002462" cy="482600"/>
          </a:xfrm>
          <a:noFill/>
        </p:spPr>
        <p:txBody>
          <a:bodyPr/>
          <a:lstStyle/>
          <a:p>
            <a:pPr eaLnBrk="1" hangingPunct="1">
              <a:lnSpc>
                <a:spcPct val="80000"/>
              </a:lnSpc>
            </a:pPr>
            <a:r>
              <a:rPr lang="en-US" altLang="en-US" sz="2800" b="1" i="1" u="sng" smtClean="0"/>
              <a:t>Highlights of UGFA, continued</a:t>
            </a:r>
          </a:p>
        </p:txBody>
      </p:sp>
      <p:sp>
        <p:nvSpPr>
          <p:cNvPr id="5124" name="Text Box 7"/>
          <p:cNvSpPr txBox="1">
            <a:spLocks noChangeArrowheads="1"/>
          </p:cNvSpPr>
          <p:nvPr/>
        </p:nvSpPr>
        <p:spPr bwMode="auto">
          <a:xfrm>
            <a:off x="1905000" y="1955800"/>
            <a:ext cx="6781800" cy="5170488"/>
          </a:xfrm>
          <a:prstGeom prst="rect">
            <a:avLst/>
          </a:prstGeom>
          <a:noFill/>
          <a:ln w="9525">
            <a:noFill/>
            <a:miter lim="800000"/>
            <a:headEnd/>
            <a:tailEnd/>
          </a:ln>
        </p:spPr>
        <p:txBody>
          <a:bodyPr>
            <a:spAutoFit/>
          </a:bodyPr>
          <a:lstStyle/>
          <a:p>
            <a:pPr>
              <a:buFont typeface="Wingdings" pitchFamily="2" charset="2"/>
              <a:buChar char="Ø"/>
              <a:defRPr/>
            </a:pPr>
            <a:r>
              <a:rPr lang="en-US" sz="2000" dirty="0"/>
              <a:t> </a:t>
            </a:r>
            <a:r>
              <a:rPr lang="en-US" sz="2000" dirty="0"/>
              <a:t>Subpart E – Cost Principles</a:t>
            </a:r>
          </a:p>
          <a:p>
            <a:pPr lvl="1">
              <a:buFont typeface="Wingdings" pitchFamily="2" charset="2"/>
              <a:buChar char="Ø"/>
              <a:defRPr/>
            </a:pPr>
            <a:r>
              <a:rPr lang="en-US" dirty="0"/>
              <a:t>Consolidates Circular A-21, A-87 and A-122</a:t>
            </a:r>
          </a:p>
          <a:p>
            <a:pPr lvl="1">
              <a:buFont typeface="Wingdings" pitchFamily="2" charset="2"/>
              <a:buChar char="Ø"/>
              <a:defRPr/>
            </a:pPr>
            <a:r>
              <a:rPr lang="en-US" dirty="0"/>
              <a:t>Indirect Costs</a:t>
            </a:r>
          </a:p>
          <a:p>
            <a:pPr lvl="2">
              <a:buFont typeface="Wingdings" pitchFamily="2" charset="2"/>
              <a:buChar char="Ø"/>
              <a:defRPr/>
            </a:pPr>
            <a:r>
              <a:rPr lang="en-US" dirty="0"/>
              <a:t>Federal agencies accept nonfederal entity’s negotiated indirect rates</a:t>
            </a:r>
          </a:p>
          <a:p>
            <a:pPr lvl="2">
              <a:buFont typeface="Wingdings" pitchFamily="2" charset="2"/>
              <a:buChar char="Ø"/>
              <a:defRPr/>
            </a:pPr>
            <a:r>
              <a:rPr lang="en-US" dirty="0"/>
              <a:t>Pass-through entities required to honor negotiated indirect cost rates, negotiate a rate in accordance with federal guidelines or provide a minimum flat rate of 10%</a:t>
            </a:r>
          </a:p>
          <a:p>
            <a:pPr lvl="2">
              <a:buFont typeface="Wingdings" pitchFamily="2" charset="2"/>
              <a:buChar char="Ø"/>
              <a:defRPr/>
            </a:pPr>
            <a:r>
              <a:rPr lang="en-US" dirty="0"/>
              <a:t>Nonfederal entities have one time option to extend negotiated indirect cost rate for up to 4 years</a:t>
            </a:r>
          </a:p>
          <a:p>
            <a:pPr lvl="2">
              <a:buFont typeface="Wingdings" pitchFamily="2" charset="2"/>
              <a:buChar char="Ø"/>
              <a:defRPr/>
            </a:pPr>
            <a:r>
              <a:rPr lang="en-US" dirty="0"/>
              <a:t>Nonfederal entities that have never received a negotiated indirect cost rate may elect to charge a de Minimis rate of 10%</a:t>
            </a:r>
          </a:p>
          <a:p>
            <a:pPr lvl="1">
              <a:buFont typeface="Wingdings" pitchFamily="2" charset="2"/>
              <a:buChar char="Ø"/>
              <a:defRPr/>
            </a:pPr>
            <a:r>
              <a:rPr lang="en-US" dirty="0"/>
              <a:t>Cost allocations</a:t>
            </a:r>
          </a:p>
          <a:p>
            <a:pPr lvl="1">
              <a:buFont typeface="Wingdings" pitchFamily="2" charset="2"/>
              <a:buChar char="Ø"/>
              <a:defRPr/>
            </a:pPr>
            <a:r>
              <a:rPr lang="en-US" dirty="0"/>
              <a:t>Special considerations</a:t>
            </a:r>
          </a:p>
          <a:p>
            <a:pPr lvl="1">
              <a:buFont typeface="Wingdings" pitchFamily="2" charset="2"/>
              <a:buChar char="Ø"/>
              <a:defRPr/>
            </a:pPr>
            <a:r>
              <a:rPr lang="en-US" dirty="0"/>
              <a:t>Provisions for selected items of cost</a:t>
            </a:r>
            <a:endParaRPr lang="en-US" dirty="0"/>
          </a:p>
          <a:p>
            <a:pPr marL="457200" indent="-457200">
              <a:buFont typeface="Wingdings" pitchFamily="2" charset="2"/>
              <a:buChar char="Ø"/>
              <a:defRPr/>
            </a:pPr>
            <a:endParaRPr lang="en-US" sz="2000" dirty="0"/>
          </a:p>
          <a:p>
            <a:pPr marL="342900" indent="-342900">
              <a:defRPr/>
            </a:pPr>
            <a:endParaRPr lang="en-US" sz="2000" dirty="0"/>
          </a:p>
        </p:txBody>
      </p:sp>
      <p:graphicFrame>
        <p:nvGraphicFramePr>
          <p:cNvPr id="11268" name="Object 6"/>
          <p:cNvGraphicFramePr>
            <a:graphicFrameLocks noChangeAspect="1"/>
          </p:cNvGraphicFramePr>
          <p:nvPr/>
        </p:nvGraphicFramePr>
        <p:xfrm>
          <a:off x="236538" y="5232400"/>
          <a:ext cx="1103312" cy="1036638"/>
        </p:xfrm>
        <a:graphic>
          <a:graphicData uri="http://schemas.openxmlformats.org/presentationml/2006/ole">
            <mc:AlternateContent xmlns:mc="http://schemas.openxmlformats.org/markup-compatibility/2006">
              <mc:Choice xmlns:v="urn:schemas-microsoft-com:vml" Requires="v">
                <p:oleObj spid="_x0000_s11269" r:id="rId3" imgW="683095" imgH="602611" progId="">
                  <p:embed/>
                </p:oleObj>
              </mc:Choice>
              <mc:Fallback>
                <p:oleObj r:id="rId3" imgW="683095" imgH="602611"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5232400"/>
                        <a:ext cx="1103312" cy="1036638"/>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Echo">
  <a:themeElements>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5295</TotalTime>
  <Words>1643</Words>
  <Application>Microsoft Office PowerPoint</Application>
  <PresentationFormat>On-screen Show (4:3)</PresentationFormat>
  <Paragraphs>184</Paragraphs>
  <Slides>19</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0</vt:i4>
      </vt:variant>
      <vt:variant>
        <vt:lpstr>Slide Titles</vt:lpstr>
      </vt:variant>
      <vt:variant>
        <vt:i4>19</vt:i4>
      </vt:variant>
    </vt:vector>
  </HeadingPairs>
  <TitlesOfParts>
    <vt:vector size="25" baseType="lpstr">
      <vt:lpstr>Arial</vt:lpstr>
      <vt:lpstr>Wingdings</vt:lpstr>
      <vt:lpstr>Calibri</vt:lpstr>
      <vt:lpstr>Times New Roman</vt:lpstr>
      <vt:lpstr>Arial Narrow</vt:lpstr>
      <vt:lpstr>Echo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Dexter</dc:creator>
  <cp:lastModifiedBy>Wheaton, Pamela</cp:lastModifiedBy>
  <cp:revision>105</cp:revision>
  <cp:lastPrinted>2015-07-16T21:26:24Z</cp:lastPrinted>
  <dcterms:created xsi:type="dcterms:W3CDTF">2006-10-26T02:22:30Z</dcterms:created>
  <dcterms:modified xsi:type="dcterms:W3CDTF">2015-07-17T12:45:30Z</dcterms:modified>
</cp:coreProperties>
</file>